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League Spartan" charset="1" panose="00000800000000000000"/>
      <p:regular r:id="rId20"/>
    </p:embeddedFont>
    <p:embeddedFont>
      <p:font typeface="Glacial Indifference Bold" charset="1" panose="00000800000000000000"/>
      <p:regular r:id="rId21"/>
    </p:embeddedFont>
    <p:embeddedFont>
      <p:font typeface="Garet Bold" charset="1" panose="00000000000000000000"/>
      <p:regular r:id="rId22"/>
    </p:embeddedFont>
    <p:embeddedFont>
      <p:font typeface="Garet" charset="1" panose="00000000000000000000"/>
      <p:regular r:id="rId23"/>
    </p:embeddedFont>
    <p:embeddedFont>
      <p:font typeface="Poppins" charset="1" panose="00000500000000000000"/>
      <p:regular r:id="rId24"/>
    </p:embeddedFont>
    <p:embeddedFont>
      <p:font typeface="DM Sans Bold" charset="1" panose="00000000000000000000"/>
      <p:regular r:id="rId25"/>
    </p:embeddedFont>
    <p:embeddedFont>
      <p:font typeface="DM Sans" charset="1" panose="00000000000000000000"/>
      <p:regular r:id="rId26"/>
    </p:embeddedFont>
    <p:embeddedFont>
      <p:font typeface="Horizon" charset="1" panose="02000500000000000000"/>
      <p:regular r:id="rId27"/>
    </p:embeddedFont>
    <p:embeddedFont>
      <p:font typeface="Noto Serif Ethiopic Condensed" charset="1" panose="02020502060505020204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xJZLXNrM.mp4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eg>
</file>

<file path=ppt/media/image28.png>
</file>

<file path=ppt/media/image29.jpeg>
</file>

<file path=ppt/media/image3.png>
</file>

<file path=ppt/media/image30.png>
</file>

<file path=ppt/media/image31.svg>
</file>

<file path=ppt/media/image32.jpeg>
</file>

<file path=ppt/media/image4.svg>
</file>

<file path=ppt/media/image5.jpeg>
</file>

<file path=ppt/media/image6.jpeg>
</file>

<file path=ppt/media/image7.png>
</file>

<file path=ppt/media/image8.sv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28.png" Type="http://schemas.openxmlformats.org/officeDocument/2006/relationships/image"/><Relationship Id="rId6" Target="../embeddings/oleObject1.bin" Type="http://schemas.openxmlformats.org/officeDocument/2006/relationships/oleObjec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30.png" Type="http://schemas.openxmlformats.org/officeDocument/2006/relationships/image"/><Relationship Id="rId6" Target="../media/image31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jpeg" Type="http://schemas.openxmlformats.org/officeDocument/2006/relationships/image"/><Relationship Id="rId7" Target="../media/image10.png" Type="http://schemas.openxmlformats.org/officeDocument/2006/relationships/image"/><Relationship Id="rId8" Target="../media/image11.jpeg" Type="http://schemas.openxmlformats.org/officeDocument/2006/relationships/image"/><Relationship Id="rId9" Target="../media/image12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jpeg" Type="http://schemas.openxmlformats.org/officeDocument/2006/relationships/image"/><Relationship Id="rId7" Target="../media/image11.jpeg" Type="http://schemas.openxmlformats.org/officeDocument/2006/relationships/image"/><Relationship Id="rId8" Target="../media/image12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png" Type="http://schemas.openxmlformats.org/officeDocument/2006/relationships/image"/><Relationship Id="rId11" Target="../media/image20.svg" Type="http://schemas.openxmlformats.org/officeDocument/2006/relationships/image"/><Relationship Id="rId12" Target="../media/image21.png" Type="http://schemas.openxmlformats.org/officeDocument/2006/relationships/image"/><Relationship Id="rId13" Target="../media/image22.svg" Type="http://schemas.openxmlformats.org/officeDocument/2006/relationships/image"/><Relationship Id="rId14" Target="../media/image23.png" Type="http://schemas.openxmlformats.org/officeDocument/2006/relationships/image"/><Relationship Id="rId15" Target="../media/image24.svg" Type="http://schemas.openxmlformats.org/officeDocument/2006/relationships/image"/><Relationship Id="rId16" Target="../media/image25.png" Type="http://schemas.openxmlformats.org/officeDocument/2006/relationships/image"/><Relationship Id="rId17" Target="../media/image26.svg" Type="http://schemas.openxmlformats.org/officeDocument/2006/relationships/image"/><Relationship Id="rId2" Target="../media/image13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14.jpeg" Type="http://schemas.openxmlformats.org/officeDocument/2006/relationships/image"/><Relationship Id="rId6" Target="../media/image15.jpeg" Type="http://schemas.openxmlformats.org/officeDocument/2006/relationships/image"/><Relationship Id="rId7" Target="../media/image16.png" Type="http://schemas.openxmlformats.org/officeDocument/2006/relationships/image"/><Relationship Id="rId8" Target="../media/image17.pn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27.jpeg" Type="http://schemas.openxmlformats.org/officeDocument/2006/relationships/image"/><Relationship Id="rId6" Target="../media/VAGxJZLXNrM.mp4" Type="http://schemas.openxmlformats.org/officeDocument/2006/relationships/video"/><Relationship Id="rId7" Target="../media/VAGxJZLXNrM.mp4" Type="http://schemas.microsoft.com/office/2007/relationships/media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36" t="0" r="-1136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31706" y="2845106"/>
            <a:ext cx="15293780" cy="22983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438"/>
              </a:lnSpc>
            </a:pPr>
            <a:r>
              <a:rPr lang="en-US" sz="16930">
                <a:solidFill>
                  <a:srgbClr val="FCFCF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FLARE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428522" y="5266418"/>
            <a:ext cx="11700149" cy="763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28"/>
              </a:lnSpc>
              <a:spcBef>
                <a:spcPct val="0"/>
              </a:spcBef>
            </a:pPr>
            <a:r>
              <a:rPr lang="en-US" b="true" sz="4449" u="sng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</a:t>
            </a:r>
            <a:r>
              <a:rPr lang="en-US" b="true" sz="4449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allback </a:t>
            </a:r>
            <a:r>
              <a:rPr lang="en-US" b="true" sz="4449" u="sng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L</a:t>
            </a:r>
            <a:r>
              <a:rPr lang="en-US" b="true" sz="4449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ogic for </a:t>
            </a:r>
            <a:r>
              <a:rPr lang="en-US" b="true" sz="4449" u="sng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</a:t>
            </a:r>
            <a:r>
              <a:rPr lang="en-US" b="true" sz="4449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ctive </a:t>
            </a:r>
            <a:r>
              <a:rPr lang="en-US" b="true" sz="4449" u="sng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</a:t>
            </a:r>
            <a:r>
              <a:rPr lang="en-US" b="true" sz="4449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adiation </a:t>
            </a:r>
            <a:r>
              <a:rPr lang="en-US" b="true" sz="4449" u="sng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</a:t>
            </a:r>
            <a:r>
              <a:rPr lang="en-US" b="true" sz="4449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vents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73448" y="6971698"/>
            <a:ext cx="6822966" cy="28594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87"/>
              </a:lnSpc>
            </a:pPr>
            <a:r>
              <a:rPr lang="en-US" sz="4062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Team 3:</a:t>
            </a:r>
          </a:p>
          <a:p>
            <a:pPr algn="l">
              <a:lnSpc>
                <a:spcPts val="5687"/>
              </a:lnSpc>
            </a:pPr>
            <a:r>
              <a:rPr lang="en-US" sz="4062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I.Mounika     - 23WH1A0492</a:t>
            </a:r>
          </a:p>
          <a:p>
            <a:pPr algn="l">
              <a:lnSpc>
                <a:spcPts val="5687"/>
              </a:lnSpc>
            </a:pPr>
            <a:r>
              <a:rPr lang="en-US" sz="4062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K.Sphoorti    - 23WH1A0494</a:t>
            </a:r>
          </a:p>
          <a:p>
            <a:pPr algn="l">
              <a:lnSpc>
                <a:spcPts val="5687"/>
              </a:lnSpc>
              <a:spcBef>
                <a:spcPct val="0"/>
              </a:spcBef>
            </a:pPr>
            <a:r>
              <a:rPr lang="en-US" b="true" sz="4062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K.Vyshamya - 23WH1A0468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201029" y="1097454"/>
            <a:ext cx="10155134" cy="673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6"/>
              </a:lnSpc>
              <a:spcBef>
                <a:spcPct val="0"/>
              </a:spcBef>
            </a:pPr>
            <a:r>
              <a:rPr lang="en-US" b="true" sz="386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Problem statement 15: Invent own challenge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111" r="0" b="-911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530621" y="964466"/>
            <a:ext cx="12320910" cy="758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20"/>
              </a:lnSpc>
            </a:pPr>
            <a:r>
              <a:rPr lang="en-US" sz="5553">
                <a:solidFill>
                  <a:srgbClr val="FCFCF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SOC VERSION OF OUR PROJECT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0">
            <a:off x="16616014" y="8751194"/>
            <a:ext cx="643286" cy="419890"/>
          </a:xfrm>
          <a:custGeom>
            <a:avLst/>
            <a:gdLst/>
            <a:ahLst/>
            <a:cxnLst/>
            <a:rect r="r" b="b" t="t" l="l"/>
            <a:pathLst>
              <a:path h="419890" w="643286">
                <a:moveTo>
                  <a:pt x="643286" y="0"/>
                </a:moveTo>
                <a:lnTo>
                  <a:pt x="0" y="0"/>
                </a:lnTo>
                <a:lnTo>
                  <a:pt x="0" y="419890"/>
                </a:lnTo>
                <a:lnTo>
                  <a:pt x="643286" y="419890"/>
                </a:lnTo>
                <a:lnTo>
                  <a:pt x="64328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35214" y="2286950"/>
            <a:ext cx="16424086" cy="7266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85"/>
              </a:lnSpc>
              <a:spcBef>
                <a:spcPct val="0"/>
              </a:spcBef>
            </a:pPr>
          </a:p>
          <a:p>
            <a:pPr algn="l" marL="753412" indent="-376706" lvl="1">
              <a:lnSpc>
                <a:spcPts val="4885"/>
              </a:lnSpc>
              <a:spcBef>
                <a:spcPct val="0"/>
              </a:spcBef>
              <a:buFont typeface="Arial"/>
              <a:buChar char="•"/>
            </a:pPr>
            <a:r>
              <a:rPr lang="en-US" sz="3489" strike="noStrike" u="none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Real-time flare detection &amp; fallback (&lt;100 µs reflex via FPGA)</a:t>
            </a:r>
          </a:p>
          <a:p>
            <a:pPr algn="l" marL="753412" indent="-376706" lvl="1">
              <a:lnSpc>
                <a:spcPts val="4885"/>
              </a:lnSpc>
              <a:spcBef>
                <a:spcPct val="0"/>
              </a:spcBef>
              <a:buFont typeface="Arial"/>
              <a:buChar char="•"/>
            </a:pPr>
            <a:r>
              <a:rPr lang="en-US" sz="3489" strike="noStrike" u="none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Sensors: X-ray / UV photodiode </a:t>
            </a:r>
          </a:p>
          <a:p>
            <a:pPr algn="l" marL="753412" indent="-376706" lvl="1">
              <a:lnSpc>
                <a:spcPts val="4885"/>
              </a:lnSpc>
              <a:spcBef>
                <a:spcPct val="0"/>
              </a:spcBef>
              <a:buFont typeface="Arial"/>
              <a:buChar char="•"/>
            </a:pPr>
            <a:r>
              <a:rPr lang="en-US" sz="3489" strike="noStrike" u="none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Hardware: SoC (FPGA + CPU, e.g., Zynq / iCE40 + ARM)</a:t>
            </a:r>
          </a:p>
          <a:p>
            <a:pPr algn="l" marL="753412" indent="-376706" lvl="1">
              <a:lnSpc>
                <a:spcPts val="4885"/>
              </a:lnSpc>
              <a:spcBef>
                <a:spcPct val="0"/>
              </a:spcBef>
              <a:buFont typeface="Arial"/>
              <a:buChar char="•"/>
            </a:pPr>
            <a:r>
              <a:rPr lang="en-US" sz="3489" strike="noStrike" u="none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Power: ~10–20 mW (optimized module)</a:t>
            </a:r>
          </a:p>
          <a:p>
            <a:pPr algn="l" marL="753412" indent="-376706" lvl="1">
              <a:lnSpc>
                <a:spcPts val="4885"/>
              </a:lnSpc>
              <a:spcBef>
                <a:spcPct val="0"/>
              </a:spcBef>
              <a:buFont typeface="Arial"/>
              <a:buChar char="•"/>
            </a:pPr>
            <a:r>
              <a:rPr lang="en-US" sz="3489" strike="noStrike" u="none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Mass: ~10 g (miniaturized PCB + sensors)</a:t>
            </a:r>
          </a:p>
          <a:p>
            <a:pPr algn="l" marL="753412" indent="-376706" lvl="1">
              <a:lnSpc>
                <a:spcPts val="4885"/>
              </a:lnSpc>
              <a:spcBef>
                <a:spcPct val="0"/>
              </a:spcBef>
              <a:buFont typeface="Arial"/>
              <a:buChar char="•"/>
            </a:pPr>
            <a:r>
              <a:rPr lang="en-US" sz="3489" strike="noStrike" u="none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Functions: Full local reflex + optional data fusion</a:t>
            </a:r>
          </a:p>
          <a:p>
            <a:pPr algn="l" marL="753412" indent="-376706" lvl="1">
              <a:lnSpc>
                <a:spcPts val="4885"/>
              </a:lnSpc>
              <a:spcBef>
                <a:spcPct val="0"/>
              </a:spcBef>
              <a:buFont typeface="Arial"/>
              <a:buChar char="•"/>
            </a:pPr>
            <a:r>
              <a:rPr lang="en-US" sz="3489" strike="noStrike" u="none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Software: Verilog/VHDL + lightweight OS / embedded C for logging</a:t>
            </a:r>
          </a:p>
          <a:p>
            <a:pPr algn="l" marL="753412" indent="-376706" lvl="1">
              <a:lnSpc>
                <a:spcPts val="4885"/>
              </a:lnSpc>
              <a:spcBef>
                <a:spcPct val="0"/>
              </a:spcBef>
              <a:buFont typeface="Arial"/>
              <a:buChar char="•"/>
            </a:pPr>
            <a:r>
              <a:rPr lang="en-US" sz="3489" strike="noStrike" u="none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Integration: CubeSats or ground observatories</a:t>
            </a:r>
          </a:p>
          <a:p>
            <a:pPr algn="l" marL="753412" indent="-376706" lvl="1">
              <a:lnSpc>
                <a:spcPts val="4885"/>
              </a:lnSpc>
              <a:spcBef>
                <a:spcPct val="0"/>
              </a:spcBef>
              <a:buFont typeface="Arial"/>
              <a:buChar char="•"/>
            </a:pPr>
            <a:r>
              <a:rPr lang="en-US" sz="3489" strike="noStrike" u="none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Durability: Radiation-hardened options possible</a:t>
            </a:r>
          </a:p>
          <a:p>
            <a:pPr algn="l" marL="753412" indent="-376706" lvl="1">
              <a:lnSpc>
                <a:spcPts val="4885"/>
              </a:lnSpc>
              <a:spcBef>
                <a:spcPct val="0"/>
              </a:spcBef>
              <a:buFont typeface="Arial"/>
              <a:buChar char="•"/>
            </a:pPr>
            <a:r>
              <a:rPr lang="en-US" sz="3489" strike="noStrike" u="none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Cost: &lt;$50–100 per module (mass production)</a:t>
            </a:r>
          </a:p>
          <a:p>
            <a:pPr algn="l" marL="0" indent="0" lvl="0">
              <a:lnSpc>
                <a:spcPts val="488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111" r="0" b="-911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530621" y="964466"/>
            <a:ext cx="12320910" cy="758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20"/>
              </a:lnSpc>
            </a:pPr>
            <a:r>
              <a:rPr lang="en-US" sz="5553">
                <a:solidFill>
                  <a:srgbClr val="FCFCF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WHERE IT’S BETTER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0">
            <a:off x="16616014" y="1028700"/>
            <a:ext cx="643286" cy="419890"/>
          </a:xfrm>
          <a:custGeom>
            <a:avLst/>
            <a:gdLst/>
            <a:ahLst/>
            <a:cxnLst/>
            <a:rect r="r" b="b" t="t" l="l"/>
            <a:pathLst>
              <a:path h="419890" w="643286">
                <a:moveTo>
                  <a:pt x="643286" y="0"/>
                </a:moveTo>
                <a:lnTo>
                  <a:pt x="0" y="0"/>
                </a:lnTo>
                <a:lnTo>
                  <a:pt x="0" y="419890"/>
                </a:lnTo>
                <a:lnTo>
                  <a:pt x="643286" y="419890"/>
                </a:lnTo>
                <a:lnTo>
                  <a:pt x="64328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Object 5" id="5"/>
          <p:cNvGraphicFramePr/>
          <p:nvPr/>
        </p:nvGraphicFramePr>
        <p:xfrm>
          <a:off x="1546922" y="2402457"/>
          <a:ext cx="9258300" cy="3352800"/>
        </p:xfrm>
        <a:graphic>
          <a:graphicData uri="http://schemas.openxmlformats.org/presentationml/2006/ole">
            <p:oleObj imgW="11099800" imgH="5194300" r:id="rId6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</p:spTree>
  </p:cSld>
  <p:clrMapOvr>
    <a:masterClrMapping/>
  </p:clrMapOvr>
  <p:transition spd="slow">
    <p:push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111" r="0" b="-911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016326" y="722146"/>
            <a:ext cx="7838088" cy="1104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85"/>
              </a:lnSpc>
            </a:pPr>
            <a:r>
              <a:rPr lang="en-US" sz="8141">
                <a:solidFill>
                  <a:srgbClr val="FCFCF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SCOPE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0">
            <a:off x="16616014" y="8751194"/>
            <a:ext cx="643286" cy="419890"/>
          </a:xfrm>
          <a:custGeom>
            <a:avLst/>
            <a:gdLst/>
            <a:ahLst/>
            <a:cxnLst/>
            <a:rect r="r" b="b" t="t" l="l"/>
            <a:pathLst>
              <a:path h="419890" w="643286">
                <a:moveTo>
                  <a:pt x="643286" y="0"/>
                </a:moveTo>
                <a:lnTo>
                  <a:pt x="0" y="0"/>
                </a:lnTo>
                <a:lnTo>
                  <a:pt x="0" y="419890"/>
                </a:lnTo>
                <a:lnTo>
                  <a:pt x="643286" y="419890"/>
                </a:lnTo>
                <a:lnTo>
                  <a:pt x="64328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01517" y="2736735"/>
            <a:ext cx="16203732" cy="5812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144"/>
              </a:lnSpc>
              <a:spcBef>
                <a:spcPct val="0"/>
              </a:spcBef>
            </a:pPr>
            <a:r>
              <a:rPr lang="en-US" sz="3674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In</a:t>
            </a:r>
            <a:r>
              <a:rPr lang="en-US" sz="3674" strike="noStrike" u="none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one month, we will refine our prototype by the following factors : </a:t>
            </a:r>
          </a:p>
          <a:p>
            <a:pPr algn="l" marL="793301" indent="-396651" lvl="1">
              <a:lnSpc>
                <a:spcPts val="5144"/>
              </a:lnSpc>
              <a:buFont typeface="Arial"/>
              <a:buChar char="•"/>
            </a:pPr>
            <a:r>
              <a:rPr lang="en-US" sz="3674" strike="noStrike" u="none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P</a:t>
            </a:r>
            <a:r>
              <a:rPr lang="en-US" b="true" sz="3674" strike="noStrike" u="non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ractical and presentable</a:t>
            </a:r>
            <a:r>
              <a:rPr lang="en-US" sz="3674" strike="noStrike" u="none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.  </a:t>
            </a:r>
          </a:p>
          <a:p>
            <a:pPr algn="l" marL="793301" indent="-396651" lvl="1">
              <a:lnSpc>
                <a:spcPts val="5144"/>
              </a:lnSpc>
              <a:buFont typeface="Arial"/>
              <a:buChar char="•"/>
            </a:pPr>
            <a:r>
              <a:rPr lang="en-US" b="true" sz="3674" strike="noStrike" u="non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UV photodiodes</a:t>
            </a:r>
          </a:p>
          <a:p>
            <a:pPr algn="l" marL="793301" indent="-396651" lvl="1">
              <a:lnSpc>
                <a:spcPts val="5144"/>
              </a:lnSpc>
              <a:buFont typeface="Arial"/>
              <a:buChar char="•"/>
            </a:pPr>
            <a:r>
              <a:rPr lang="en-US" b="true" sz="3674" strike="noStrike" u="non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Test the system under different light sources</a:t>
            </a:r>
          </a:p>
          <a:p>
            <a:pPr algn="l" marL="793301" indent="-396651" lvl="1">
              <a:lnSpc>
                <a:spcPts val="5144"/>
              </a:lnSpc>
              <a:buFont typeface="Arial"/>
              <a:buChar char="•"/>
            </a:pPr>
            <a:r>
              <a:rPr lang="en-US" b="true" sz="3674" strike="noStrike" u="non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Optimize the FPGA logic </a:t>
            </a:r>
          </a:p>
          <a:p>
            <a:pPr algn="l" marL="793301" indent="-396651" lvl="1">
              <a:lnSpc>
                <a:spcPts val="5144"/>
              </a:lnSpc>
              <a:buFont typeface="Arial"/>
              <a:buChar char="•"/>
            </a:pPr>
            <a:r>
              <a:rPr lang="en-US" b="true" sz="3674" strike="noStrike" u="non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More compact</a:t>
            </a:r>
          </a:p>
          <a:p>
            <a:pPr algn="l" marL="793301" indent="-396651" lvl="1">
              <a:lnSpc>
                <a:spcPts val="5144"/>
              </a:lnSpc>
              <a:buFont typeface="Arial"/>
              <a:buChar char="•"/>
            </a:pPr>
            <a:r>
              <a:rPr lang="en-US" b="true" sz="3674" strike="noStrike" u="non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Document the results</a:t>
            </a:r>
          </a:p>
          <a:p>
            <a:pPr algn="l" marL="793301" indent="-396651" lvl="1">
              <a:lnSpc>
                <a:spcPts val="5144"/>
              </a:lnSpc>
              <a:buFont typeface="Arial"/>
              <a:buChar char="•"/>
            </a:pPr>
            <a:r>
              <a:rPr lang="en-US" b="true" sz="3674" strike="noStrike" u="non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Prepare a clear demo</a:t>
            </a:r>
            <a:r>
              <a:rPr lang="en-US" sz="3674" strike="noStrike" u="none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</a:t>
            </a:r>
          </a:p>
          <a:p>
            <a:pPr algn="l" marL="0" indent="0" lvl="0">
              <a:lnSpc>
                <a:spcPts val="5144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cover dir="d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111" r="0" b="-9111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6616014" y="8751194"/>
            <a:ext cx="643286" cy="419890"/>
          </a:xfrm>
          <a:custGeom>
            <a:avLst/>
            <a:gdLst/>
            <a:ahLst/>
            <a:cxnLst/>
            <a:rect r="r" b="b" t="t" l="l"/>
            <a:pathLst>
              <a:path h="419890" w="643286">
                <a:moveTo>
                  <a:pt x="643286" y="0"/>
                </a:moveTo>
                <a:lnTo>
                  <a:pt x="0" y="0"/>
                </a:lnTo>
                <a:lnTo>
                  <a:pt x="0" y="419890"/>
                </a:lnTo>
                <a:lnTo>
                  <a:pt x="643286" y="419890"/>
                </a:lnTo>
                <a:lnTo>
                  <a:pt x="64328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281924" y="5794380"/>
            <a:ext cx="3981133" cy="3970216"/>
          </a:xfrm>
          <a:custGeom>
            <a:avLst/>
            <a:gdLst/>
            <a:ahLst/>
            <a:cxnLst/>
            <a:rect r="r" b="b" t="t" l="l"/>
            <a:pathLst>
              <a:path h="3970216" w="3981133">
                <a:moveTo>
                  <a:pt x="0" y="0"/>
                </a:moveTo>
                <a:lnTo>
                  <a:pt x="3981134" y="0"/>
                </a:lnTo>
                <a:lnTo>
                  <a:pt x="3981134" y="3970216"/>
                </a:lnTo>
                <a:lnTo>
                  <a:pt x="0" y="39702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505201" y="624027"/>
            <a:ext cx="11534581" cy="914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01"/>
              </a:lnSpc>
            </a:pPr>
            <a:r>
              <a:rPr lang="en-US" sz="67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TEAM CONTRIBUTIONS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639051" y="2022850"/>
            <a:ext cx="15099287" cy="4024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948145" indent="-474072" lvl="1">
              <a:lnSpc>
                <a:spcPts val="6148"/>
              </a:lnSpc>
              <a:buFont typeface="Arial"/>
              <a:buChar char="•"/>
            </a:pPr>
            <a:r>
              <a:rPr lang="en-US" sz="4391">
                <a:solidFill>
                  <a:srgbClr val="000000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Sphoorti – Idea initiation &amp; Software installation</a:t>
            </a:r>
          </a:p>
          <a:p>
            <a:pPr algn="just" marL="948145" indent="-474072" lvl="1">
              <a:lnSpc>
                <a:spcPts val="6148"/>
              </a:lnSpc>
              <a:spcBef>
                <a:spcPct val="0"/>
              </a:spcBef>
              <a:buFont typeface="Arial"/>
              <a:buChar char="•"/>
            </a:pPr>
            <a:r>
              <a:rPr lang="en-US" sz="4391">
                <a:solidFill>
                  <a:srgbClr val="000000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Mounika – Research and</a:t>
            </a:r>
            <a:r>
              <a:rPr lang="en-US" sz="4391" strike="noStrike" u="none">
                <a:solidFill>
                  <a:srgbClr val="000000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 Presentation design</a:t>
            </a:r>
          </a:p>
          <a:p>
            <a:pPr algn="just" marL="948145" indent="-474072" lvl="1">
              <a:lnSpc>
                <a:spcPts val="6148"/>
              </a:lnSpc>
              <a:spcBef>
                <a:spcPct val="0"/>
              </a:spcBef>
              <a:buFont typeface="Arial"/>
              <a:buChar char="•"/>
            </a:pPr>
            <a:r>
              <a:rPr lang="en-US" sz="4391" strike="noStrike" u="none">
                <a:solidFill>
                  <a:srgbClr val="000000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Vyshamya – Research and Testing</a:t>
            </a:r>
          </a:p>
          <a:p>
            <a:pPr algn="just" marL="948145" indent="-474072" lvl="1">
              <a:lnSpc>
                <a:spcPts val="6148"/>
              </a:lnSpc>
              <a:spcBef>
                <a:spcPct val="0"/>
              </a:spcBef>
              <a:buFont typeface="Arial"/>
              <a:buChar char="•"/>
            </a:pPr>
            <a:r>
              <a:rPr lang="en-US" sz="4391" strike="noStrike" u="none">
                <a:solidFill>
                  <a:srgbClr val="000000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All of Us – Hardware building</a:t>
            </a:r>
          </a:p>
          <a:p>
            <a:pPr algn="just" marL="0" indent="0" lvl="0">
              <a:lnSpc>
                <a:spcPts val="7586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push dir="l"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111" r="0" b="-9111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6616014" y="8751194"/>
            <a:ext cx="643286" cy="419890"/>
          </a:xfrm>
          <a:custGeom>
            <a:avLst/>
            <a:gdLst/>
            <a:ahLst/>
            <a:cxnLst/>
            <a:rect r="r" b="b" t="t" l="l"/>
            <a:pathLst>
              <a:path h="419890" w="643286">
                <a:moveTo>
                  <a:pt x="643286" y="0"/>
                </a:moveTo>
                <a:lnTo>
                  <a:pt x="0" y="0"/>
                </a:lnTo>
                <a:lnTo>
                  <a:pt x="0" y="419890"/>
                </a:lnTo>
                <a:lnTo>
                  <a:pt x="643286" y="419890"/>
                </a:lnTo>
                <a:lnTo>
                  <a:pt x="64328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756844" y="1793332"/>
            <a:ext cx="9277149" cy="6957861"/>
          </a:xfrm>
          <a:custGeom>
            <a:avLst/>
            <a:gdLst/>
            <a:ahLst/>
            <a:cxnLst/>
            <a:rect r="r" b="b" t="t" l="l"/>
            <a:pathLst>
              <a:path h="6957861" w="9277149">
                <a:moveTo>
                  <a:pt x="0" y="0"/>
                </a:moveTo>
                <a:lnTo>
                  <a:pt x="9277148" y="0"/>
                </a:lnTo>
                <a:lnTo>
                  <a:pt x="9277148" y="6957862"/>
                </a:lnTo>
                <a:lnTo>
                  <a:pt x="0" y="69578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0000"/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151174" y="4201759"/>
            <a:ext cx="14243635" cy="2140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241"/>
              </a:lnSpc>
            </a:pPr>
            <a:r>
              <a:rPr lang="en-US" sz="15768">
                <a:solidFill>
                  <a:srgbClr val="FCFCF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THANK YOU</a:t>
            </a:r>
          </a:p>
        </p:txBody>
      </p: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111" r="0" b="-9111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7070388" y="8838410"/>
            <a:ext cx="643286" cy="419890"/>
          </a:xfrm>
          <a:custGeom>
            <a:avLst/>
            <a:gdLst/>
            <a:ahLst/>
            <a:cxnLst/>
            <a:rect r="r" b="b" t="t" l="l"/>
            <a:pathLst>
              <a:path h="419890" w="643286">
                <a:moveTo>
                  <a:pt x="643286" y="0"/>
                </a:moveTo>
                <a:lnTo>
                  <a:pt x="0" y="0"/>
                </a:lnTo>
                <a:lnTo>
                  <a:pt x="0" y="419890"/>
                </a:lnTo>
                <a:lnTo>
                  <a:pt x="643286" y="419890"/>
                </a:lnTo>
                <a:lnTo>
                  <a:pt x="64328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714915" y="1309103"/>
            <a:ext cx="8858170" cy="1877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62"/>
              </a:lnSpc>
            </a:pPr>
            <a:r>
              <a:rPr lang="en-US" sz="7050">
                <a:solidFill>
                  <a:srgbClr val="FCFCF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PROBLEM STATEMENT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94056" y="4376999"/>
            <a:ext cx="15476332" cy="3191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5110"/>
              </a:lnSpc>
              <a:spcBef>
                <a:spcPct val="0"/>
              </a:spcBef>
            </a:pPr>
            <a:r>
              <a:rPr lang="en-US" b="true" sz="3650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Solar flar</a:t>
            </a:r>
            <a:r>
              <a:rPr lang="en-US" b="true" sz="3650" strike="noStrike" u="non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es pose a serious risk to satellites and CubeSats, but current systems rely on delayed ground-based alerts. </a:t>
            </a:r>
          </a:p>
          <a:p>
            <a:pPr algn="just" marL="0" indent="0" lvl="0">
              <a:lnSpc>
                <a:spcPts val="5110"/>
              </a:lnSpc>
              <a:spcBef>
                <a:spcPct val="0"/>
              </a:spcBef>
            </a:pPr>
          </a:p>
          <a:p>
            <a:pPr algn="just" marL="0" indent="0" lvl="0">
              <a:lnSpc>
                <a:spcPts val="5110"/>
              </a:lnSpc>
              <a:spcBef>
                <a:spcPct val="0"/>
              </a:spcBef>
            </a:pPr>
            <a:r>
              <a:rPr lang="en-US" b="true" sz="3650" strike="noStrike" u="non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There is a need for an onboard, low-power, real-time detection system that can react instantly to solar radiation spikes.</a:t>
            </a:r>
          </a:p>
        </p:txBody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111" r="0" b="-9111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7070388" y="8838410"/>
            <a:ext cx="643286" cy="419890"/>
          </a:xfrm>
          <a:custGeom>
            <a:avLst/>
            <a:gdLst/>
            <a:ahLst/>
            <a:cxnLst/>
            <a:rect r="r" b="b" t="t" l="l"/>
            <a:pathLst>
              <a:path h="419890" w="643286">
                <a:moveTo>
                  <a:pt x="643286" y="0"/>
                </a:moveTo>
                <a:lnTo>
                  <a:pt x="0" y="0"/>
                </a:lnTo>
                <a:lnTo>
                  <a:pt x="0" y="419890"/>
                </a:lnTo>
                <a:lnTo>
                  <a:pt x="643286" y="419890"/>
                </a:lnTo>
                <a:lnTo>
                  <a:pt x="64328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549848"/>
            <a:ext cx="8943583" cy="8792877"/>
          </a:xfrm>
          <a:custGeom>
            <a:avLst/>
            <a:gdLst/>
            <a:ahLst/>
            <a:cxnLst/>
            <a:rect r="r" b="b" t="t" l="l"/>
            <a:pathLst>
              <a:path h="8792877" w="8943583">
                <a:moveTo>
                  <a:pt x="0" y="0"/>
                </a:moveTo>
                <a:lnTo>
                  <a:pt x="8943583" y="0"/>
                </a:lnTo>
                <a:lnTo>
                  <a:pt x="8943583" y="8792877"/>
                </a:lnTo>
                <a:lnTo>
                  <a:pt x="0" y="87928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871" r="-6671" b="-5628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80031" y="664148"/>
            <a:ext cx="8503445" cy="957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62"/>
              </a:lnSpc>
            </a:pPr>
            <a:r>
              <a:rPr lang="en-US" sz="7050">
                <a:solidFill>
                  <a:srgbClr val="FCFCF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SOLAR FLARES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80031" y="2147553"/>
            <a:ext cx="8824864" cy="2697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352"/>
              </a:lnSpc>
              <a:spcBef>
                <a:spcPct val="0"/>
              </a:spcBef>
            </a:pPr>
            <a:r>
              <a:rPr lang="en-US" sz="310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S</a:t>
            </a:r>
            <a:r>
              <a:rPr lang="en-US" sz="3109" strike="noStrike" u="none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olar flares are intense bursts of electromagnetic radiation from the Sun, caused by the release of magnetic energy. This release emits X-rays, ultraviolet light, and streams of high-energy particles.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80031" y="5908994"/>
            <a:ext cx="6854741" cy="3833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5110"/>
              </a:lnSpc>
              <a:spcBef>
                <a:spcPct val="0"/>
              </a:spcBef>
            </a:pPr>
            <a:r>
              <a:rPr lang="en-US" b="true" sz="3650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Eff</a:t>
            </a:r>
            <a:r>
              <a:rPr lang="en-US" b="true" sz="3650" strike="noStrike" u="non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ects on Earth and Space:</a:t>
            </a:r>
          </a:p>
          <a:p>
            <a:pPr algn="just" marL="0" indent="0" lvl="0">
              <a:lnSpc>
                <a:spcPts val="5110"/>
              </a:lnSpc>
              <a:spcBef>
                <a:spcPct val="0"/>
              </a:spcBef>
            </a:pPr>
          </a:p>
          <a:p>
            <a:pPr algn="just" marL="788167" indent="-394084" lvl="1">
              <a:lnSpc>
                <a:spcPts val="511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650" strike="noStrike" u="non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Satellites</a:t>
            </a:r>
          </a:p>
          <a:p>
            <a:pPr algn="just" marL="788167" indent="-394084" lvl="1">
              <a:lnSpc>
                <a:spcPts val="511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650" strike="noStrike" u="non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Astronauts</a:t>
            </a:r>
          </a:p>
          <a:p>
            <a:pPr algn="just" marL="788167" indent="-394084" lvl="1">
              <a:lnSpc>
                <a:spcPts val="511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650" strike="noStrike" u="non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Earth</a:t>
            </a:r>
          </a:p>
          <a:p>
            <a:pPr algn="just" marL="0" indent="0" lvl="0">
              <a:lnSpc>
                <a:spcPts val="511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cover dir="d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537642" y="168445"/>
            <a:ext cx="2301500" cy="4975055"/>
          </a:xfrm>
          <a:custGeom>
            <a:avLst/>
            <a:gdLst/>
            <a:ahLst/>
            <a:cxnLst/>
            <a:rect r="r" b="b" t="t" l="l"/>
            <a:pathLst>
              <a:path h="4975055" w="2301500">
                <a:moveTo>
                  <a:pt x="0" y="0"/>
                </a:moveTo>
                <a:lnTo>
                  <a:pt x="2301500" y="0"/>
                </a:lnTo>
                <a:lnTo>
                  <a:pt x="2301500" y="4975055"/>
                </a:lnTo>
                <a:lnTo>
                  <a:pt x="0" y="49750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85082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141763" y="634719"/>
            <a:ext cx="8804173" cy="892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56"/>
              </a:lnSpc>
            </a:pPr>
            <a:r>
              <a:rPr lang="en-US" sz="6559">
                <a:solidFill>
                  <a:srgbClr val="FCFCF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CUBE SATELLITE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0">
            <a:off x="16616014" y="8751194"/>
            <a:ext cx="643286" cy="419890"/>
          </a:xfrm>
          <a:custGeom>
            <a:avLst/>
            <a:gdLst/>
            <a:ahLst/>
            <a:cxnLst/>
            <a:rect r="r" b="b" t="t" l="l"/>
            <a:pathLst>
              <a:path h="419890" w="643286">
                <a:moveTo>
                  <a:pt x="643286" y="0"/>
                </a:moveTo>
                <a:lnTo>
                  <a:pt x="0" y="0"/>
                </a:lnTo>
                <a:lnTo>
                  <a:pt x="0" y="419890"/>
                </a:lnTo>
                <a:lnTo>
                  <a:pt x="643286" y="419890"/>
                </a:lnTo>
                <a:lnTo>
                  <a:pt x="64328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585501" y="5311945"/>
            <a:ext cx="8862666" cy="4975055"/>
          </a:xfrm>
          <a:custGeom>
            <a:avLst/>
            <a:gdLst/>
            <a:ahLst/>
            <a:cxnLst/>
            <a:rect r="r" b="b" t="t" l="l"/>
            <a:pathLst>
              <a:path h="4975055" w="8862666">
                <a:moveTo>
                  <a:pt x="0" y="0"/>
                </a:moveTo>
                <a:lnTo>
                  <a:pt x="8862665" y="0"/>
                </a:lnTo>
                <a:lnTo>
                  <a:pt x="8862665" y="4975055"/>
                </a:lnTo>
                <a:lnTo>
                  <a:pt x="0" y="49750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85184" y="1166201"/>
            <a:ext cx="2301500" cy="4975055"/>
          </a:xfrm>
          <a:custGeom>
            <a:avLst/>
            <a:gdLst/>
            <a:ahLst/>
            <a:cxnLst/>
            <a:rect r="r" b="b" t="t" l="l"/>
            <a:pathLst>
              <a:path h="4975055" w="2301500">
                <a:moveTo>
                  <a:pt x="0" y="0"/>
                </a:moveTo>
                <a:lnTo>
                  <a:pt x="2301500" y="0"/>
                </a:lnTo>
                <a:lnTo>
                  <a:pt x="2301500" y="4975055"/>
                </a:lnTo>
                <a:lnTo>
                  <a:pt x="0" y="49750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85082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426408" y="7063761"/>
            <a:ext cx="2301500" cy="4975055"/>
          </a:xfrm>
          <a:custGeom>
            <a:avLst/>
            <a:gdLst/>
            <a:ahLst/>
            <a:cxnLst/>
            <a:rect r="r" b="b" t="t" l="l"/>
            <a:pathLst>
              <a:path h="4975055" w="2301500">
                <a:moveTo>
                  <a:pt x="0" y="0"/>
                </a:moveTo>
                <a:lnTo>
                  <a:pt x="2301500" y="0"/>
                </a:lnTo>
                <a:lnTo>
                  <a:pt x="2301500" y="4975054"/>
                </a:lnTo>
                <a:lnTo>
                  <a:pt x="0" y="49750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85082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993250" y="1808081"/>
            <a:ext cx="2301500" cy="4975055"/>
          </a:xfrm>
          <a:custGeom>
            <a:avLst/>
            <a:gdLst/>
            <a:ahLst/>
            <a:cxnLst/>
            <a:rect r="r" b="b" t="t" l="l"/>
            <a:pathLst>
              <a:path h="4975055" w="2301500">
                <a:moveTo>
                  <a:pt x="0" y="0"/>
                </a:moveTo>
                <a:lnTo>
                  <a:pt x="2301500" y="0"/>
                </a:lnTo>
                <a:lnTo>
                  <a:pt x="2301500" y="4975055"/>
                </a:lnTo>
                <a:lnTo>
                  <a:pt x="0" y="49750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85082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55367" y="2388578"/>
            <a:ext cx="11456001" cy="1465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965"/>
              </a:lnSpc>
              <a:spcBef>
                <a:spcPct val="0"/>
              </a:spcBef>
            </a:pPr>
            <a:r>
              <a:rPr lang="en-US" sz="2832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Cub</a:t>
            </a:r>
            <a:r>
              <a:rPr lang="en-US" sz="2832" strike="noStrike" u="none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eSatellites are miniaturized, low-cost satellites built in multiples of 10×10×10 cm units, widely used for space research and applications.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55367" y="5152031"/>
            <a:ext cx="9266050" cy="4050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11830" indent="-355915" lvl="1">
              <a:lnSpc>
                <a:spcPts val="4615"/>
              </a:lnSpc>
              <a:buFont typeface="Arial"/>
              <a:buChar char="•"/>
            </a:pPr>
            <a:r>
              <a:rPr lang="en-US" b="true" sz="3297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How Cub</a:t>
            </a:r>
            <a:r>
              <a:rPr lang="en-US" b="true" sz="3297" strike="noStrike" u="non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eSats are affected by Solar Flares:</a:t>
            </a:r>
          </a:p>
          <a:p>
            <a:pPr algn="just" marL="711830" indent="-355915" lvl="1">
              <a:lnSpc>
                <a:spcPts val="4615"/>
              </a:lnSpc>
              <a:spcBef>
                <a:spcPct val="0"/>
              </a:spcBef>
              <a:buAutoNum type="arabicPeriod" startAt="1"/>
            </a:pPr>
            <a:r>
              <a:rPr lang="en-US" b="true" sz="3297" strike="noStrike" u="non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Radiation Damage to Electronics</a:t>
            </a:r>
          </a:p>
          <a:p>
            <a:pPr algn="just" marL="711830" indent="-355915" lvl="1">
              <a:lnSpc>
                <a:spcPts val="4615"/>
              </a:lnSpc>
              <a:spcBef>
                <a:spcPct val="0"/>
              </a:spcBef>
              <a:buAutoNum type="arabicPeriod" startAt="1"/>
            </a:pPr>
            <a:r>
              <a:rPr lang="en-US" b="true" sz="3297" strike="noStrike" u="non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Communication Disruptions</a:t>
            </a:r>
          </a:p>
          <a:p>
            <a:pPr algn="just" marL="711830" indent="-355915" lvl="1">
              <a:lnSpc>
                <a:spcPts val="4615"/>
              </a:lnSpc>
              <a:spcBef>
                <a:spcPct val="0"/>
              </a:spcBef>
              <a:buAutoNum type="arabicPeriod" startAt="1"/>
            </a:pPr>
            <a:r>
              <a:rPr lang="en-US" b="true" sz="3297" strike="noStrike" u="non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Power Generation Issues</a:t>
            </a:r>
          </a:p>
          <a:p>
            <a:pPr algn="just" marL="711830" indent="-355915" lvl="1">
              <a:lnSpc>
                <a:spcPts val="4615"/>
              </a:lnSpc>
              <a:spcBef>
                <a:spcPct val="0"/>
              </a:spcBef>
              <a:buAutoNum type="arabicPeriod" startAt="1"/>
            </a:pPr>
            <a:r>
              <a:rPr lang="en-US" b="true" sz="3297" strike="noStrike" u="non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Increased Atmospheric Drag</a:t>
            </a:r>
          </a:p>
          <a:p>
            <a:pPr algn="r" marL="0" indent="0" lvl="0">
              <a:lnSpc>
                <a:spcPts val="4615"/>
              </a:lnSpc>
              <a:spcBef>
                <a:spcPct val="0"/>
              </a:spcBef>
            </a:pP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4452366" y="-154816"/>
            <a:ext cx="2301500" cy="4975055"/>
          </a:xfrm>
          <a:custGeom>
            <a:avLst/>
            <a:gdLst/>
            <a:ahLst/>
            <a:cxnLst/>
            <a:rect r="r" b="b" t="t" l="l"/>
            <a:pathLst>
              <a:path h="4975055" w="2301500">
                <a:moveTo>
                  <a:pt x="0" y="0"/>
                </a:moveTo>
                <a:lnTo>
                  <a:pt x="2301500" y="0"/>
                </a:lnTo>
                <a:lnTo>
                  <a:pt x="2301500" y="4975054"/>
                </a:lnTo>
                <a:lnTo>
                  <a:pt x="0" y="49750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85082" b="0"/>
            </a:stretch>
          </a:blipFill>
        </p:spPr>
      </p:sp>
    </p:spTree>
  </p:cSld>
  <p:clrMapOvr>
    <a:masterClrMapping/>
  </p:clrMapOvr>
  <p:transition spd="slow">
    <p:cover dir="d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C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6616014" y="8751194"/>
            <a:ext cx="643286" cy="419890"/>
          </a:xfrm>
          <a:custGeom>
            <a:avLst/>
            <a:gdLst/>
            <a:ahLst/>
            <a:cxnLst/>
            <a:rect r="r" b="b" t="t" l="l"/>
            <a:pathLst>
              <a:path h="419890" w="643286">
                <a:moveTo>
                  <a:pt x="643286" y="0"/>
                </a:moveTo>
                <a:lnTo>
                  <a:pt x="0" y="0"/>
                </a:lnTo>
                <a:lnTo>
                  <a:pt x="0" y="419890"/>
                </a:lnTo>
                <a:lnTo>
                  <a:pt x="643286" y="419890"/>
                </a:lnTo>
                <a:lnTo>
                  <a:pt x="64328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846410" y="4852645"/>
            <a:ext cx="5412890" cy="3234374"/>
            <a:chOff x="0" y="0"/>
            <a:chExt cx="1513640" cy="90444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13640" cy="904448"/>
            </a:xfrm>
            <a:custGeom>
              <a:avLst/>
              <a:gdLst/>
              <a:ahLst/>
              <a:cxnLst/>
              <a:rect r="r" b="b" t="t" l="l"/>
              <a:pathLst>
                <a:path h="904448" w="1513640">
                  <a:moveTo>
                    <a:pt x="0" y="0"/>
                  </a:moveTo>
                  <a:lnTo>
                    <a:pt x="1513640" y="0"/>
                  </a:lnTo>
                  <a:lnTo>
                    <a:pt x="1513640" y="904448"/>
                  </a:lnTo>
                  <a:lnTo>
                    <a:pt x="0" y="90444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1513640" cy="9330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04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5266640" y="7181130"/>
            <a:ext cx="1988746" cy="2680908"/>
          </a:xfrm>
          <a:custGeom>
            <a:avLst/>
            <a:gdLst/>
            <a:ahLst/>
            <a:cxnLst/>
            <a:rect r="r" b="b" t="t" l="l"/>
            <a:pathLst>
              <a:path h="2680908" w="1988746">
                <a:moveTo>
                  <a:pt x="0" y="0"/>
                </a:moveTo>
                <a:lnTo>
                  <a:pt x="1988746" y="0"/>
                </a:lnTo>
                <a:lnTo>
                  <a:pt x="1988746" y="2680908"/>
                </a:lnTo>
                <a:lnTo>
                  <a:pt x="0" y="268090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299549" y="2669853"/>
            <a:ext cx="2250109" cy="1613286"/>
          </a:xfrm>
          <a:custGeom>
            <a:avLst/>
            <a:gdLst/>
            <a:ahLst/>
            <a:cxnLst/>
            <a:rect r="r" b="b" t="t" l="l"/>
            <a:pathLst>
              <a:path h="1613286" w="2250109">
                <a:moveTo>
                  <a:pt x="0" y="0"/>
                </a:moveTo>
                <a:lnTo>
                  <a:pt x="2250110" y="0"/>
                </a:lnTo>
                <a:lnTo>
                  <a:pt x="2250110" y="1613286"/>
                </a:lnTo>
                <a:lnTo>
                  <a:pt x="0" y="161328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345568" y="2376933"/>
            <a:ext cx="3126324" cy="2344743"/>
          </a:xfrm>
          <a:custGeom>
            <a:avLst/>
            <a:gdLst/>
            <a:ahLst/>
            <a:cxnLst/>
            <a:rect r="r" b="b" t="t" l="l"/>
            <a:pathLst>
              <a:path h="2344743" w="3126324">
                <a:moveTo>
                  <a:pt x="0" y="0"/>
                </a:moveTo>
                <a:lnTo>
                  <a:pt x="3126324" y="0"/>
                </a:lnTo>
                <a:lnTo>
                  <a:pt x="3126324" y="2344743"/>
                </a:lnTo>
                <a:lnTo>
                  <a:pt x="0" y="234474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44617" y="2383949"/>
            <a:ext cx="1991393" cy="1991393"/>
          </a:xfrm>
          <a:custGeom>
            <a:avLst/>
            <a:gdLst/>
            <a:ahLst/>
            <a:cxnLst/>
            <a:rect r="r" b="b" t="t" l="l"/>
            <a:pathLst>
              <a:path h="1991393" w="1991393">
                <a:moveTo>
                  <a:pt x="0" y="0"/>
                </a:moveTo>
                <a:lnTo>
                  <a:pt x="1991394" y="0"/>
                </a:lnTo>
                <a:lnTo>
                  <a:pt x="1991394" y="1991393"/>
                </a:lnTo>
                <a:lnTo>
                  <a:pt x="0" y="199139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0" y="0"/>
            <a:ext cx="19295356" cy="11200337"/>
          </a:xfrm>
          <a:custGeom>
            <a:avLst/>
            <a:gdLst/>
            <a:ahLst/>
            <a:cxnLst/>
            <a:rect r="r" b="b" t="t" l="l"/>
            <a:pathLst>
              <a:path h="11200337" w="19295356">
                <a:moveTo>
                  <a:pt x="0" y="0"/>
                </a:moveTo>
                <a:lnTo>
                  <a:pt x="19295356" y="0"/>
                </a:lnTo>
                <a:lnTo>
                  <a:pt x="19295356" y="11200337"/>
                </a:lnTo>
                <a:lnTo>
                  <a:pt x="0" y="1120033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17000"/>
            </a:blip>
            <a:stretch>
              <a:fillRect l="0" t="-35705" r="0" b="-36569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324238" y="607283"/>
            <a:ext cx="14362683" cy="583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7"/>
              </a:lnSpc>
            </a:pPr>
            <a:r>
              <a:rPr lang="en-US" sz="4211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EXISTING SOLUTION MECHANISM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68413" y="4304794"/>
            <a:ext cx="1933129" cy="444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471"/>
              </a:lnSpc>
              <a:spcBef>
                <a:spcPct val="0"/>
              </a:spcBef>
            </a:pPr>
            <a:r>
              <a:rPr lang="en-US" sz="2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Solar flares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189925" y="4269431"/>
            <a:ext cx="3281967" cy="885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71"/>
              </a:lnSpc>
              <a:spcBef>
                <a:spcPct val="0"/>
              </a:spcBef>
            </a:pPr>
            <a:r>
              <a:rPr lang="en-US" sz="2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Solar Monitoring Satellite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299549" y="4308667"/>
            <a:ext cx="2454310" cy="444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471"/>
              </a:lnSpc>
              <a:spcBef>
                <a:spcPct val="0"/>
              </a:spcBef>
            </a:pPr>
            <a:r>
              <a:rPr lang="en-US" sz="2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Cube Satellite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065020" y="9629364"/>
            <a:ext cx="3049858" cy="408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225"/>
              </a:lnSpc>
              <a:spcBef>
                <a:spcPct val="0"/>
              </a:spcBef>
            </a:pPr>
            <a:r>
              <a:rPr lang="en-US" sz="230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Ground station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868157" y="1817429"/>
            <a:ext cx="6069499" cy="7590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13"/>
              </a:lnSpc>
              <a:spcBef>
                <a:spcPct val="0"/>
              </a:spcBef>
            </a:pPr>
            <a:r>
              <a:rPr lang="en-US" b="true" sz="2295" strike="noStrike" u="non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Aditya L1</a:t>
            </a:r>
          </a:p>
          <a:p>
            <a:pPr algn="l" marL="495557" indent="-247778" lvl="1">
              <a:lnSpc>
                <a:spcPts val="3213"/>
              </a:lnSpc>
              <a:spcBef>
                <a:spcPct val="0"/>
              </a:spcBef>
              <a:buFont typeface="Arial"/>
              <a:buChar char="•"/>
            </a:pPr>
            <a:r>
              <a:rPr lang="en-US" sz="2295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Location: L1 point, ~1.5M km from Earth for continuous Sun monitoring.</a:t>
            </a:r>
          </a:p>
          <a:p>
            <a:pPr algn="l" marL="495557" indent="-247778" lvl="1">
              <a:lnSpc>
                <a:spcPts val="3213"/>
              </a:lnSpc>
              <a:spcBef>
                <a:spcPct val="0"/>
              </a:spcBef>
              <a:buFont typeface="Arial"/>
              <a:buChar char="•"/>
            </a:pPr>
            <a:r>
              <a:rPr lang="en-US" sz="2295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Detection: Spots solar flares 5–15 min before particles reach Earth.</a:t>
            </a:r>
          </a:p>
          <a:p>
            <a:pPr algn="l" marL="495557" indent="-247778" lvl="1">
              <a:lnSpc>
                <a:spcPts val="3213"/>
              </a:lnSpc>
              <a:spcBef>
                <a:spcPct val="0"/>
              </a:spcBef>
              <a:buFont typeface="Arial"/>
              <a:buChar char="•"/>
            </a:pPr>
            <a:r>
              <a:rPr lang="en-US" sz="2295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Data Flow: Sun → Aditya L1 → Ground Station → CubeSats.</a:t>
            </a:r>
          </a:p>
          <a:p>
            <a:pPr algn="l" marL="495557" indent="-247778" lvl="1">
              <a:lnSpc>
                <a:spcPts val="3213"/>
              </a:lnSpc>
              <a:spcBef>
                <a:spcPct val="0"/>
              </a:spcBef>
              <a:buFont typeface="Arial"/>
              <a:buChar char="•"/>
            </a:pPr>
            <a:r>
              <a:rPr lang="en-US" sz="2295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Limitation: Alerts delayed; CubeSats stay passive.</a:t>
            </a:r>
          </a:p>
          <a:p>
            <a:pPr algn="l" marL="0" indent="0" lvl="0">
              <a:lnSpc>
                <a:spcPts val="3213"/>
              </a:lnSpc>
              <a:spcBef>
                <a:spcPct val="0"/>
              </a:spcBef>
            </a:pPr>
            <a:r>
              <a:rPr lang="en-US" b="true" sz="2295" strike="noStrike" u="non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Surya AI</a:t>
            </a:r>
          </a:p>
          <a:p>
            <a:pPr algn="l" marL="495557" indent="-247778" lvl="1">
              <a:lnSpc>
                <a:spcPts val="3213"/>
              </a:lnSpc>
              <a:spcBef>
                <a:spcPct val="0"/>
              </a:spcBef>
              <a:buFont typeface="Arial"/>
              <a:buChar char="•"/>
            </a:pPr>
            <a:r>
              <a:rPr lang="en-US" sz="2295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Model: AI forecasts flare probability using solar data.</a:t>
            </a:r>
          </a:p>
          <a:p>
            <a:pPr algn="l" marL="495557" indent="-247778" lvl="1">
              <a:lnSpc>
                <a:spcPts val="3213"/>
              </a:lnSpc>
              <a:spcBef>
                <a:spcPct val="0"/>
              </a:spcBef>
              <a:buFont typeface="Arial"/>
              <a:buChar char="•"/>
            </a:pPr>
            <a:r>
              <a:rPr lang="en-US" sz="2295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Prediction: Hours ahead, ~70–80% accurate.</a:t>
            </a:r>
          </a:p>
          <a:p>
            <a:pPr algn="l" marL="495557" indent="-247778" lvl="1">
              <a:lnSpc>
                <a:spcPts val="3213"/>
              </a:lnSpc>
              <a:spcBef>
                <a:spcPct val="0"/>
              </a:spcBef>
              <a:buFont typeface="Arial"/>
              <a:buChar char="•"/>
            </a:pPr>
            <a:r>
              <a:rPr lang="en-US" sz="2295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Power: Needs ground-based supercomputers.</a:t>
            </a:r>
          </a:p>
          <a:p>
            <a:pPr algn="l" marL="495557" indent="-247778" lvl="1">
              <a:lnSpc>
                <a:spcPts val="3213"/>
              </a:lnSpc>
              <a:spcBef>
                <a:spcPct val="0"/>
              </a:spcBef>
              <a:buFont typeface="Arial"/>
              <a:buChar char="•"/>
            </a:pPr>
            <a:r>
              <a:rPr lang="en-US" sz="2295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Limitation: Dependent on ground link; CubeSats not autonomous.</a:t>
            </a:r>
          </a:p>
          <a:p>
            <a:pPr algn="l" marL="0" indent="0" lvl="0">
              <a:lnSpc>
                <a:spcPts val="3213"/>
              </a:lnSpc>
              <a:spcBef>
                <a:spcPct val="0"/>
              </a:spcBef>
            </a:pPr>
          </a:p>
        </p:txBody>
      </p:sp>
      <p:grpSp>
        <p:nvGrpSpPr>
          <p:cNvPr name="Group 17" id="17"/>
          <p:cNvGrpSpPr/>
          <p:nvPr/>
        </p:nvGrpSpPr>
        <p:grpSpPr>
          <a:xfrm rot="-5400000">
            <a:off x="3175420" y="3186302"/>
            <a:ext cx="698893" cy="1330118"/>
            <a:chOff x="0" y="0"/>
            <a:chExt cx="472268" cy="89881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72268" cy="898810"/>
            </a:xfrm>
            <a:custGeom>
              <a:avLst/>
              <a:gdLst/>
              <a:ahLst/>
              <a:cxnLst/>
              <a:rect r="r" b="b" t="t" l="l"/>
              <a:pathLst>
                <a:path h="898810" w="472268">
                  <a:moveTo>
                    <a:pt x="236134" y="898810"/>
                  </a:moveTo>
                  <a:lnTo>
                    <a:pt x="0" y="492410"/>
                  </a:lnTo>
                  <a:lnTo>
                    <a:pt x="203200" y="492410"/>
                  </a:lnTo>
                  <a:lnTo>
                    <a:pt x="203200" y="0"/>
                  </a:lnTo>
                  <a:lnTo>
                    <a:pt x="269068" y="0"/>
                  </a:lnTo>
                  <a:lnTo>
                    <a:pt x="269068" y="492410"/>
                  </a:lnTo>
                  <a:lnTo>
                    <a:pt x="472268" y="492410"/>
                  </a:lnTo>
                  <a:lnTo>
                    <a:pt x="236134" y="898810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203200" y="-28575"/>
              <a:ext cx="65868" cy="825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71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82967">
            <a:off x="5846856" y="5350459"/>
            <a:ext cx="698893" cy="1330118"/>
            <a:chOff x="0" y="0"/>
            <a:chExt cx="472268" cy="89881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72268" cy="898810"/>
            </a:xfrm>
            <a:custGeom>
              <a:avLst/>
              <a:gdLst/>
              <a:ahLst/>
              <a:cxnLst/>
              <a:rect r="r" b="b" t="t" l="l"/>
              <a:pathLst>
                <a:path h="898810" w="472268">
                  <a:moveTo>
                    <a:pt x="236134" y="898810"/>
                  </a:moveTo>
                  <a:lnTo>
                    <a:pt x="0" y="492410"/>
                  </a:lnTo>
                  <a:lnTo>
                    <a:pt x="203200" y="492410"/>
                  </a:lnTo>
                  <a:lnTo>
                    <a:pt x="203200" y="0"/>
                  </a:lnTo>
                  <a:lnTo>
                    <a:pt x="269068" y="0"/>
                  </a:lnTo>
                  <a:lnTo>
                    <a:pt x="269068" y="492410"/>
                  </a:lnTo>
                  <a:lnTo>
                    <a:pt x="472268" y="492410"/>
                  </a:lnTo>
                  <a:lnTo>
                    <a:pt x="236134" y="898810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203200" y="-28575"/>
              <a:ext cx="65868" cy="825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71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-8800824">
            <a:off x="8045933" y="5455374"/>
            <a:ext cx="957061" cy="1821457"/>
            <a:chOff x="0" y="0"/>
            <a:chExt cx="472268" cy="89881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472268" cy="898810"/>
            </a:xfrm>
            <a:custGeom>
              <a:avLst/>
              <a:gdLst/>
              <a:ahLst/>
              <a:cxnLst/>
              <a:rect r="r" b="b" t="t" l="l"/>
              <a:pathLst>
                <a:path h="898810" w="472268">
                  <a:moveTo>
                    <a:pt x="236134" y="898810"/>
                  </a:moveTo>
                  <a:lnTo>
                    <a:pt x="0" y="492410"/>
                  </a:lnTo>
                  <a:lnTo>
                    <a:pt x="203200" y="492410"/>
                  </a:lnTo>
                  <a:lnTo>
                    <a:pt x="203200" y="0"/>
                  </a:lnTo>
                  <a:lnTo>
                    <a:pt x="269068" y="0"/>
                  </a:lnTo>
                  <a:lnTo>
                    <a:pt x="269068" y="492410"/>
                  </a:lnTo>
                  <a:lnTo>
                    <a:pt x="472268" y="492410"/>
                  </a:lnTo>
                  <a:lnTo>
                    <a:pt x="236134" y="898810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203200" y="-28575"/>
              <a:ext cx="65868" cy="825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71"/>
                </a:lnSpc>
              </a:pPr>
            </a:p>
          </p:txBody>
        </p:sp>
      </p:grp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C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6616014" y="8751194"/>
            <a:ext cx="643286" cy="419890"/>
          </a:xfrm>
          <a:custGeom>
            <a:avLst/>
            <a:gdLst/>
            <a:ahLst/>
            <a:cxnLst/>
            <a:rect r="r" b="b" t="t" l="l"/>
            <a:pathLst>
              <a:path h="419890" w="643286">
                <a:moveTo>
                  <a:pt x="643286" y="0"/>
                </a:moveTo>
                <a:lnTo>
                  <a:pt x="0" y="0"/>
                </a:lnTo>
                <a:lnTo>
                  <a:pt x="0" y="419890"/>
                </a:lnTo>
                <a:lnTo>
                  <a:pt x="643286" y="419890"/>
                </a:lnTo>
                <a:lnTo>
                  <a:pt x="64328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846410" y="4852645"/>
            <a:ext cx="5412890" cy="3234374"/>
            <a:chOff x="0" y="0"/>
            <a:chExt cx="1513640" cy="90444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13640" cy="904448"/>
            </a:xfrm>
            <a:custGeom>
              <a:avLst/>
              <a:gdLst/>
              <a:ahLst/>
              <a:cxnLst/>
              <a:rect r="r" b="b" t="t" l="l"/>
              <a:pathLst>
                <a:path h="904448" w="1513640">
                  <a:moveTo>
                    <a:pt x="0" y="0"/>
                  </a:moveTo>
                  <a:lnTo>
                    <a:pt x="1513640" y="0"/>
                  </a:lnTo>
                  <a:lnTo>
                    <a:pt x="1513640" y="904448"/>
                  </a:lnTo>
                  <a:lnTo>
                    <a:pt x="0" y="90444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1513640" cy="9330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04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5098281" y="6829858"/>
            <a:ext cx="2099345" cy="2830000"/>
          </a:xfrm>
          <a:custGeom>
            <a:avLst/>
            <a:gdLst/>
            <a:ahLst/>
            <a:cxnLst/>
            <a:rect r="r" b="b" t="t" l="l"/>
            <a:pathLst>
              <a:path h="2830000" w="2099345">
                <a:moveTo>
                  <a:pt x="0" y="0"/>
                </a:moveTo>
                <a:lnTo>
                  <a:pt x="2099345" y="0"/>
                </a:lnTo>
                <a:lnTo>
                  <a:pt x="2099345" y="2829999"/>
                </a:lnTo>
                <a:lnTo>
                  <a:pt x="0" y="282999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984726" y="1453143"/>
            <a:ext cx="2678431" cy="1920384"/>
          </a:xfrm>
          <a:custGeom>
            <a:avLst/>
            <a:gdLst/>
            <a:ahLst/>
            <a:cxnLst/>
            <a:rect r="r" b="b" t="t" l="l"/>
            <a:pathLst>
              <a:path h="1920384" w="2678431">
                <a:moveTo>
                  <a:pt x="0" y="0"/>
                </a:moveTo>
                <a:lnTo>
                  <a:pt x="2678430" y="0"/>
                </a:lnTo>
                <a:lnTo>
                  <a:pt x="2678430" y="1920384"/>
                </a:lnTo>
                <a:lnTo>
                  <a:pt x="0" y="192038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38104" y="1192383"/>
            <a:ext cx="2276877" cy="2276877"/>
          </a:xfrm>
          <a:custGeom>
            <a:avLst/>
            <a:gdLst/>
            <a:ahLst/>
            <a:cxnLst/>
            <a:rect r="r" b="b" t="t" l="l"/>
            <a:pathLst>
              <a:path h="2276877" w="2276877">
                <a:moveTo>
                  <a:pt x="0" y="0"/>
                </a:moveTo>
                <a:lnTo>
                  <a:pt x="2276877" y="0"/>
                </a:lnTo>
                <a:lnTo>
                  <a:pt x="2276877" y="2276877"/>
                </a:lnTo>
                <a:lnTo>
                  <a:pt x="0" y="227687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213005" y="-456669"/>
            <a:ext cx="19295356" cy="11200337"/>
          </a:xfrm>
          <a:custGeom>
            <a:avLst/>
            <a:gdLst/>
            <a:ahLst/>
            <a:cxnLst/>
            <a:rect r="r" b="b" t="t" l="l"/>
            <a:pathLst>
              <a:path h="11200337" w="19295356">
                <a:moveTo>
                  <a:pt x="0" y="0"/>
                </a:moveTo>
                <a:lnTo>
                  <a:pt x="19295355" y="0"/>
                </a:lnTo>
                <a:lnTo>
                  <a:pt x="19295355" y="11200338"/>
                </a:lnTo>
                <a:lnTo>
                  <a:pt x="0" y="1120033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7000"/>
            </a:blip>
            <a:stretch>
              <a:fillRect l="0" t="-36137" r="0" b="-36137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253331" y="609079"/>
            <a:ext cx="14362683" cy="583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7"/>
              </a:lnSpc>
            </a:pPr>
            <a:r>
              <a:rPr lang="en-US" sz="4211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PROPOSED</a:t>
            </a:r>
            <a:r>
              <a:rPr lang="en-US" sz="4211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SOLUTION MECHANISM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74345" y="3398497"/>
            <a:ext cx="2040636" cy="465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664"/>
              </a:lnSpc>
              <a:spcBef>
                <a:spcPct val="0"/>
              </a:spcBef>
            </a:pPr>
            <a:r>
              <a:rPr lang="en-US" sz="261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Solar flares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367440" y="3402585"/>
            <a:ext cx="2590801" cy="465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664"/>
              </a:lnSpc>
              <a:spcBef>
                <a:spcPct val="0"/>
              </a:spcBef>
            </a:pPr>
            <a:r>
              <a:rPr lang="en-US" sz="261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Cube Satellite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930597" y="9393796"/>
            <a:ext cx="3464486" cy="465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664"/>
              </a:lnSpc>
              <a:spcBef>
                <a:spcPct val="0"/>
              </a:spcBef>
            </a:pPr>
            <a:r>
              <a:rPr lang="en-US" sz="261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Ground station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789533" y="3898737"/>
            <a:ext cx="6020015" cy="465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664"/>
              </a:lnSpc>
              <a:spcBef>
                <a:spcPct val="0"/>
              </a:spcBef>
            </a:pPr>
            <a:r>
              <a:rPr lang="en-US" sz="261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(with solar flare detecting system)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647678" y="1668633"/>
            <a:ext cx="7576849" cy="8015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5626" indent="-292813" lvl="1">
              <a:lnSpc>
                <a:spcPts val="3797"/>
              </a:lnSpc>
              <a:buFont typeface="Arial"/>
              <a:buChar char="•"/>
            </a:pPr>
            <a:r>
              <a:rPr lang="en-US" b="true" sz="271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Onboard Flare Detection: </a:t>
            </a:r>
            <a:r>
              <a:rPr lang="en-US" sz="2712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Equip CubeSats with sensors and logic to detect solar flares directly in space, removing reliance on delayed ground alerts.</a:t>
            </a:r>
          </a:p>
          <a:p>
            <a:pPr algn="l" marL="585626" indent="-292813" lvl="1">
              <a:lnSpc>
                <a:spcPts val="3797"/>
              </a:lnSpc>
              <a:buFont typeface="Arial"/>
              <a:buChar char="•"/>
            </a:pPr>
            <a:r>
              <a:rPr lang="en-US" b="true" sz="271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FPGA Prototype: </a:t>
            </a:r>
            <a:r>
              <a:rPr lang="en-US" sz="2712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Start with an FPGA-based implementation for flexibility in testing algorithms, later migrating to SoC/ASIC for efficiency and lower power.</a:t>
            </a:r>
          </a:p>
          <a:p>
            <a:pPr algn="l" marL="585626" indent="-292813" lvl="1">
              <a:lnSpc>
                <a:spcPts val="3797"/>
              </a:lnSpc>
              <a:buFont typeface="Arial"/>
              <a:buChar char="•"/>
            </a:pPr>
            <a:r>
              <a:rPr lang="en-US" b="true" sz="271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Real-Time Response: </a:t>
            </a:r>
            <a:r>
              <a:rPr lang="en-US" sz="2712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Enable a built-in fallback mechanism so the CubeSat can autonomously switch to safe mode or reconfigure systems when a flare is detected.</a:t>
            </a:r>
          </a:p>
          <a:p>
            <a:pPr algn="l" marL="585626" indent="-292813" lvl="1">
              <a:lnSpc>
                <a:spcPts val="3797"/>
              </a:lnSpc>
              <a:buFont typeface="Arial"/>
              <a:buChar char="•"/>
            </a:pPr>
            <a:r>
              <a:rPr lang="en-US" b="true" sz="271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Autonomous Protection: </a:t>
            </a:r>
            <a:r>
              <a:rPr lang="en-US" sz="2712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This approach makes CubeSats self-reliant, ensuring rapid protection against solar events without waiting for external communication.</a:t>
            </a:r>
          </a:p>
        </p:txBody>
      </p:sp>
      <p:grpSp>
        <p:nvGrpSpPr>
          <p:cNvPr name="Group 16" id="16"/>
          <p:cNvGrpSpPr/>
          <p:nvPr/>
        </p:nvGrpSpPr>
        <p:grpSpPr>
          <a:xfrm rot="-5400000">
            <a:off x="3797206" y="1930129"/>
            <a:ext cx="587520" cy="1118154"/>
            <a:chOff x="0" y="0"/>
            <a:chExt cx="472268" cy="89881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72268" cy="898810"/>
            </a:xfrm>
            <a:custGeom>
              <a:avLst/>
              <a:gdLst/>
              <a:ahLst/>
              <a:cxnLst/>
              <a:rect r="r" b="b" t="t" l="l"/>
              <a:pathLst>
                <a:path h="898810" w="472268">
                  <a:moveTo>
                    <a:pt x="236134" y="898810"/>
                  </a:moveTo>
                  <a:lnTo>
                    <a:pt x="0" y="492410"/>
                  </a:lnTo>
                  <a:lnTo>
                    <a:pt x="203200" y="492410"/>
                  </a:lnTo>
                  <a:lnTo>
                    <a:pt x="203200" y="0"/>
                  </a:lnTo>
                  <a:lnTo>
                    <a:pt x="269068" y="0"/>
                  </a:lnTo>
                  <a:lnTo>
                    <a:pt x="269068" y="492410"/>
                  </a:lnTo>
                  <a:lnTo>
                    <a:pt x="472268" y="492410"/>
                  </a:lnTo>
                  <a:lnTo>
                    <a:pt x="236134" y="898810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203200" y="-28575"/>
              <a:ext cx="65868" cy="825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71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6323941" y="4852645"/>
            <a:ext cx="587520" cy="1118154"/>
            <a:chOff x="0" y="0"/>
            <a:chExt cx="472268" cy="89881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72268" cy="898810"/>
            </a:xfrm>
            <a:custGeom>
              <a:avLst/>
              <a:gdLst/>
              <a:ahLst/>
              <a:cxnLst/>
              <a:rect r="r" b="b" t="t" l="l"/>
              <a:pathLst>
                <a:path h="898810" w="472268">
                  <a:moveTo>
                    <a:pt x="236134" y="898810"/>
                  </a:moveTo>
                  <a:lnTo>
                    <a:pt x="0" y="492410"/>
                  </a:lnTo>
                  <a:lnTo>
                    <a:pt x="203200" y="492410"/>
                  </a:lnTo>
                  <a:lnTo>
                    <a:pt x="203200" y="0"/>
                  </a:lnTo>
                  <a:lnTo>
                    <a:pt x="269068" y="0"/>
                  </a:lnTo>
                  <a:lnTo>
                    <a:pt x="269068" y="492410"/>
                  </a:lnTo>
                  <a:lnTo>
                    <a:pt x="472268" y="492410"/>
                  </a:lnTo>
                  <a:lnTo>
                    <a:pt x="236134" y="898810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203200" y="-28575"/>
              <a:ext cx="65868" cy="825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71"/>
                </a:lnSpc>
              </a:pPr>
            </a:p>
          </p:txBody>
        </p:sp>
      </p:grp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111" r="0" b="-911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87298" y="1834598"/>
            <a:ext cx="9708410" cy="7906036"/>
            <a:chOff x="0" y="0"/>
            <a:chExt cx="2714826" cy="221081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714826" cy="2210816"/>
            </a:xfrm>
            <a:custGeom>
              <a:avLst/>
              <a:gdLst/>
              <a:ahLst/>
              <a:cxnLst/>
              <a:rect r="r" b="b" t="t" l="l"/>
              <a:pathLst>
                <a:path h="2210816" w="2714826">
                  <a:moveTo>
                    <a:pt x="2714826" y="79744"/>
                  </a:moveTo>
                  <a:lnTo>
                    <a:pt x="2714826" y="2131071"/>
                  </a:lnTo>
                  <a:cubicBezTo>
                    <a:pt x="2714826" y="2175113"/>
                    <a:pt x="2679123" y="2210816"/>
                    <a:pt x="2635081" y="2210816"/>
                  </a:cubicBezTo>
                  <a:lnTo>
                    <a:pt x="79744" y="2210816"/>
                  </a:lnTo>
                  <a:cubicBezTo>
                    <a:pt x="35703" y="2210816"/>
                    <a:pt x="0" y="2175113"/>
                    <a:pt x="0" y="2131071"/>
                  </a:cubicBezTo>
                  <a:lnTo>
                    <a:pt x="0" y="79744"/>
                  </a:lnTo>
                  <a:cubicBezTo>
                    <a:pt x="0" y="35703"/>
                    <a:pt x="35703" y="0"/>
                    <a:pt x="79744" y="0"/>
                  </a:cubicBezTo>
                  <a:lnTo>
                    <a:pt x="2635081" y="0"/>
                  </a:lnTo>
                  <a:cubicBezTo>
                    <a:pt x="2679123" y="0"/>
                    <a:pt x="2714826" y="35703"/>
                    <a:pt x="2714826" y="79744"/>
                  </a:cubicBezTo>
                  <a:close/>
                </a:path>
              </a:pathLst>
            </a:custGeom>
            <a:solidFill>
              <a:srgbClr val="F9FCF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2714826" cy="22393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04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true" flipV="false" rot="0">
            <a:off x="16937657" y="9320744"/>
            <a:ext cx="643286" cy="419890"/>
          </a:xfrm>
          <a:custGeom>
            <a:avLst/>
            <a:gdLst/>
            <a:ahLst/>
            <a:cxnLst/>
            <a:rect r="r" b="b" t="t" l="l"/>
            <a:pathLst>
              <a:path h="419890" w="643286">
                <a:moveTo>
                  <a:pt x="643286" y="0"/>
                </a:moveTo>
                <a:lnTo>
                  <a:pt x="0" y="0"/>
                </a:lnTo>
                <a:lnTo>
                  <a:pt x="0" y="419890"/>
                </a:lnTo>
                <a:lnTo>
                  <a:pt x="643286" y="419890"/>
                </a:lnTo>
                <a:lnTo>
                  <a:pt x="64328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29544" y="1988354"/>
            <a:ext cx="4741060" cy="4295107"/>
          </a:xfrm>
          <a:custGeom>
            <a:avLst/>
            <a:gdLst/>
            <a:ahLst/>
            <a:cxnLst/>
            <a:rect r="r" b="b" t="t" l="l"/>
            <a:pathLst>
              <a:path h="4295107" w="4741060">
                <a:moveTo>
                  <a:pt x="0" y="0"/>
                </a:moveTo>
                <a:lnTo>
                  <a:pt x="4741059" y="0"/>
                </a:lnTo>
                <a:lnTo>
                  <a:pt x="4741059" y="4295107"/>
                </a:lnTo>
                <a:lnTo>
                  <a:pt x="0" y="42951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650" t="-6353" r="-3244" b="-11639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29544" y="6765166"/>
            <a:ext cx="5167136" cy="2376519"/>
          </a:xfrm>
          <a:custGeom>
            <a:avLst/>
            <a:gdLst/>
            <a:ahLst/>
            <a:cxnLst/>
            <a:rect r="r" b="b" t="t" l="l"/>
            <a:pathLst>
              <a:path h="2376519" w="5167136">
                <a:moveTo>
                  <a:pt x="0" y="0"/>
                </a:moveTo>
                <a:lnTo>
                  <a:pt x="5167136" y="0"/>
                </a:lnTo>
                <a:lnTo>
                  <a:pt x="5167136" y="2376520"/>
                </a:lnTo>
                <a:lnTo>
                  <a:pt x="0" y="23765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1771" t="-43671" r="-17216" b="-40835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830989" y="3943702"/>
            <a:ext cx="2245269" cy="1393938"/>
          </a:xfrm>
          <a:custGeom>
            <a:avLst/>
            <a:gdLst/>
            <a:ahLst/>
            <a:cxnLst/>
            <a:rect r="r" b="b" t="t" l="l"/>
            <a:pathLst>
              <a:path h="1393938" w="2245269">
                <a:moveTo>
                  <a:pt x="0" y="0"/>
                </a:moveTo>
                <a:lnTo>
                  <a:pt x="2245268" y="0"/>
                </a:lnTo>
                <a:lnTo>
                  <a:pt x="2245268" y="1393938"/>
                </a:lnTo>
                <a:lnTo>
                  <a:pt x="0" y="139393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175281" y="6765166"/>
            <a:ext cx="1967157" cy="1635909"/>
          </a:xfrm>
          <a:custGeom>
            <a:avLst/>
            <a:gdLst/>
            <a:ahLst/>
            <a:cxnLst/>
            <a:rect r="r" b="b" t="t" l="l"/>
            <a:pathLst>
              <a:path h="1635909" w="1967157">
                <a:moveTo>
                  <a:pt x="0" y="0"/>
                </a:moveTo>
                <a:lnTo>
                  <a:pt x="1967158" y="0"/>
                </a:lnTo>
                <a:lnTo>
                  <a:pt x="1967158" y="1635910"/>
                </a:lnTo>
                <a:lnTo>
                  <a:pt x="0" y="163591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59454" t="-9396" r="-37031" b="-22916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242041" y="1988354"/>
            <a:ext cx="1122056" cy="1102288"/>
          </a:xfrm>
          <a:custGeom>
            <a:avLst/>
            <a:gdLst/>
            <a:ahLst/>
            <a:cxnLst/>
            <a:rect r="r" b="b" t="t" l="l"/>
            <a:pathLst>
              <a:path h="1102288" w="1122056">
                <a:moveTo>
                  <a:pt x="0" y="0"/>
                </a:moveTo>
                <a:lnTo>
                  <a:pt x="1122056" y="0"/>
                </a:lnTo>
                <a:lnTo>
                  <a:pt x="1122056" y="1102289"/>
                </a:lnTo>
                <a:lnTo>
                  <a:pt x="0" y="110228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15806" t="-13948" r="-18680" b="-2295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821540" y="2999970"/>
            <a:ext cx="3446528" cy="1422890"/>
          </a:xfrm>
          <a:custGeom>
            <a:avLst/>
            <a:gdLst/>
            <a:ahLst/>
            <a:cxnLst/>
            <a:rect r="r" b="b" t="t" l="l"/>
            <a:pathLst>
              <a:path h="1422890" w="3446528">
                <a:moveTo>
                  <a:pt x="0" y="0"/>
                </a:moveTo>
                <a:lnTo>
                  <a:pt x="3446528" y="0"/>
                </a:lnTo>
                <a:lnTo>
                  <a:pt x="3446528" y="1422891"/>
                </a:lnTo>
                <a:lnTo>
                  <a:pt x="0" y="142289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3061750" y="1653024"/>
            <a:ext cx="2740344" cy="732419"/>
          </a:xfrm>
          <a:custGeom>
            <a:avLst/>
            <a:gdLst/>
            <a:ahLst/>
            <a:cxnLst/>
            <a:rect r="r" b="b" t="t" l="l"/>
            <a:pathLst>
              <a:path h="732419" w="2740344">
                <a:moveTo>
                  <a:pt x="0" y="0"/>
                </a:moveTo>
                <a:lnTo>
                  <a:pt x="2740344" y="0"/>
                </a:lnTo>
                <a:lnTo>
                  <a:pt x="2740344" y="732419"/>
                </a:lnTo>
                <a:lnTo>
                  <a:pt x="0" y="73241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  <a:ln w="38100" cap="rnd">
            <a:solidFill>
              <a:srgbClr val="000000"/>
            </a:solidFill>
            <a:prstDash val="solid"/>
            <a:round/>
          </a:ln>
        </p:spPr>
      </p:sp>
      <p:sp>
        <p:nvSpPr>
          <p:cNvPr name="Freeform 14" id="14"/>
          <p:cNvSpPr/>
          <p:nvPr/>
        </p:nvSpPr>
        <p:spPr>
          <a:xfrm flipH="false" flipV="false" rot="-5400000">
            <a:off x="14330542" y="3946840"/>
            <a:ext cx="147205" cy="3373441"/>
          </a:xfrm>
          <a:custGeom>
            <a:avLst/>
            <a:gdLst/>
            <a:ahLst/>
            <a:cxnLst/>
            <a:rect r="r" b="b" t="t" l="l"/>
            <a:pathLst>
              <a:path h="3373441" w="147205">
                <a:moveTo>
                  <a:pt x="0" y="0"/>
                </a:moveTo>
                <a:lnTo>
                  <a:pt x="147205" y="0"/>
                </a:lnTo>
                <a:lnTo>
                  <a:pt x="147205" y="3373441"/>
                </a:lnTo>
                <a:lnTo>
                  <a:pt x="0" y="3373441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3642958" y="4844597"/>
            <a:ext cx="1577928" cy="1577928"/>
          </a:xfrm>
          <a:custGeom>
            <a:avLst/>
            <a:gdLst/>
            <a:ahLst/>
            <a:cxnLst/>
            <a:rect r="r" b="b" t="t" l="l"/>
            <a:pathLst>
              <a:path h="1577928" w="1577928">
                <a:moveTo>
                  <a:pt x="0" y="0"/>
                </a:moveTo>
                <a:lnTo>
                  <a:pt x="1577928" y="0"/>
                </a:lnTo>
                <a:lnTo>
                  <a:pt x="1577928" y="1577927"/>
                </a:lnTo>
                <a:lnTo>
                  <a:pt x="0" y="1577927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4768175" y="6986997"/>
            <a:ext cx="2709134" cy="1118459"/>
          </a:xfrm>
          <a:custGeom>
            <a:avLst/>
            <a:gdLst/>
            <a:ahLst/>
            <a:cxnLst/>
            <a:rect r="r" b="b" t="t" l="l"/>
            <a:pathLst>
              <a:path h="1118459" w="2709134">
                <a:moveTo>
                  <a:pt x="0" y="0"/>
                </a:moveTo>
                <a:lnTo>
                  <a:pt x="2709134" y="0"/>
                </a:lnTo>
                <a:lnTo>
                  <a:pt x="2709134" y="1118459"/>
                </a:lnTo>
                <a:lnTo>
                  <a:pt x="0" y="111845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3061750" y="8800478"/>
            <a:ext cx="2740344" cy="732419"/>
          </a:xfrm>
          <a:custGeom>
            <a:avLst/>
            <a:gdLst/>
            <a:ahLst/>
            <a:cxnLst/>
            <a:rect r="r" b="b" t="t" l="l"/>
            <a:pathLst>
              <a:path h="732419" w="2740344">
                <a:moveTo>
                  <a:pt x="0" y="0"/>
                </a:moveTo>
                <a:lnTo>
                  <a:pt x="2740344" y="0"/>
                </a:lnTo>
                <a:lnTo>
                  <a:pt x="2740344" y="732419"/>
                </a:lnTo>
                <a:lnTo>
                  <a:pt x="0" y="73241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  <a:ln w="38100" cap="rnd">
            <a:solidFill>
              <a:srgbClr val="000000"/>
            </a:solidFill>
            <a:prstDash val="solid"/>
            <a:round/>
          </a:ln>
        </p:spPr>
      </p:sp>
      <p:sp>
        <p:nvSpPr>
          <p:cNvPr name="Freeform 18" id="18"/>
          <p:cNvSpPr/>
          <p:nvPr/>
        </p:nvSpPr>
        <p:spPr>
          <a:xfrm flipH="false" flipV="false" rot="0">
            <a:off x="11518263" y="6986997"/>
            <a:ext cx="2709134" cy="1118459"/>
          </a:xfrm>
          <a:custGeom>
            <a:avLst/>
            <a:gdLst/>
            <a:ahLst/>
            <a:cxnLst/>
            <a:rect r="r" b="b" t="t" l="l"/>
            <a:pathLst>
              <a:path h="1118459" w="2709134">
                <a:moveTo>
                  <a:pt x="0" y="0"/>
                </a:moveTo>
                <a:lnTo>
                  <a:pt x="2709133" y="0"/>
                </a:lnTo>
                <a:lnTo>
                  <a:pt x="2709133" y="1118459"/>
                </a:lnTo>
                <a:lnTo>
                  <a:pt x="0" y="111845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3025302" y="3139279"/>
            <a:ext cx="3097440" cy="13887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0337" indent="-175169" lvl="1">
              <a:lnSpc>
                <a:spcPts val="2271"/>
              </a:lnSpc>
              <a:buFont typeface="Arial"/>
              <a:buChar char="•"/>
            </a:pPr>
            <a:r>
              <a:rPr lang="en-US" sz="1622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Measure LDR signal (V_LDR)</a:t>
            </a:r>
          </a:p>
          <a:p>
            <a:pPr algn="l" marL="350337" indent="-175169" lvl="1">
              <a:lnSpc>
                <a:spcPts val="2271"/>
              </a:lnSpc>
              <a:buFont typeface="Arial"/>
              <a:buChar char="•"/>
            </a:pPr>
            <a:r>
              <a:rPr lang="en-US" sz="1622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Read Threshold (V_TH) from potentiometer</a:t>
            </a:r>
          </a:p>
          <a:p>
            <a:pPr algn="l" marL="0" indent="0" lvl="0">
              <a:lnSpc>
                <a:spcPts val="2271"/>
              </a:lnSpc>
              <a:spcBef>
                <a:spcPct val="0"/>
              </a:spcBef>
            </a:pP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10989317" y="2538441"/>
            <a:ext cx="179555" cy="4114800"/>
          </a:xfrm>
          <a:custGeom>
            <a:avLst/>
            <a:gdLst/>
            <a:ahLst/>
            <a:cxnLst/>
            <a:rect r="r" b="b" t="t" l="l"/>
            <a:pathLst>
              <a:path h="4114800" w="179555">
                <a:moveTo>
                  <a:pt x="0" y="0"/>
                </a:moveTo>
                <a:lnTo>
                  <a:pt x="179555" y="0"/>
                </a:lnTo>
                <a:lnTo>
                  <a:pt x="1795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-5400000">
            <a:off x="12692213" y="925323"/>
            <a:ext cx="147205" cy="3373441"/>
          </a:xfrm>
          <a:custGeom>
            <a:avLst/>
            <a:gdLst/>
            <a:ahLst/>
            <a:cxnLst/>
            <a:rect r="r" b="b" t="t" l="l"/>
            <a:pathLst>
              <a:path h="3373441" w="147205">
                <a:moveTo>
                  <a:pt x="0" y="0"/>
                </a:moveTo>
                <a:lnTo>
                  <a:pt x="147204" y="0"/>
                </a:lnTo>
                <a:lnTo>
                  <a:pt x="147204" y="3373440"/>
                </a:lnTo>
                <a:lnTo>
                  <a:pt x="0" y="337344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-5400000">
            <a:off x="12623984" y="8114271"/>
            <a:ext cx="151186" cy="3464689"/>
          </a:xfrm>
          <a:custGeom>
            <a:avLst/>
            <a:gdLst/>
            <a:ahLst/>
            <a:cxnLst/>
            <a:rect r="r" b="b" t="t" l="l"/>
            <a:pathLst>
              <a:path h="3464689" w="151186">
                <a:moveTo>
                  <a:pt x="0" y="0"/>
                </a:moveTo>
                <a:lnTo>
                  <a:pt x="151186" y="0"/>
                </a:lnTo>
                <a:lnTo>
                  <a:pt x="151186" y="3464689"/>
                </a:lnTo>
                <a:lnTo>
                  <a:pt x="0" y="3464689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0967233" y="4217077"/>
            <a:ext cx="179555" cy="4114800"/>
          </a:xfrm>
          <a:custGeom>
            <a:avLst/>
            <a:gdLst/>
            <a:ahLst/>
            <a:cxnLst/>
            <a:rect r="r" b="b" t="t" l="l"/>
            <a:pathLst>
              <a:path h="4114800" w="179555">
                <a:moveTo>
                  <a:pt x="0" y="0"/>
                </a:moveTo>
                <a:lnTo>
                  <a:pt x="179555" y="0"/>
                </a:lnTo>
                <a:lnTo>
                  <a:pt x="1795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0929133" y="5720718"/>
            <a:ext cx="179555" cy="4114800"/>
          </a:xfrm>
          <a:custGeom>
            <a:avLst/>
            <a:gdLst/>
            <a:ahLst/>
            <a:cxnLst/>
            <a:rect r="r" b="b" t="t" l="l"/>
            <a:pathLst>
              <a:path h="4114800" w="179555">
                <a:moveTo>
                  <a:pt x="0" y="0"/>
                </a:moveTo>
                <a:lnTo>
                  <a:pt x="179555" y="0"/>
                </a:lnTo>
                <a:lnTo>
                  <a:pt x="1795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12387322" y="5606787"/>
            <a:ext cx="725213" cy="1380210"/>
            <a:chOff x="0" y="0"/>
            <a:chExt cx="472268" cy="89881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472268" cy="898810"/>
            </a:xfrm>
            <a:custGeom>
              <a:avLst/>
              <a:gdLst/>
              <a:ahLst/>
              <a:cxnLst/>
              <a:rect r="r" b="b" t="t" l="l"/>
              <a:pathLst>
                <a:path h="898810" w="472268">
                  <a:moveTo>
                    <a:pt x="236134" y="898810"/>
                  </a:moveTo>
                  <a:lnTo>
                    <a:pt x="0" y="492410"/>
                  </a:lnTo>
                  <a:lnTo>
                    <a:pt x="203200" y="492410"/>
                  </a:lnTo>
                  <a:lnTo>
                    <a:pt x="203200" y="0"/>
                  </a:lnTo>
                  <a:lnTo>
                    <a:pt x="269068" y="0"/>
                  </a:lnTo>
                  <a:lnTo>
                    <a:pt x="269068" y="492410"/>
                  </a:lnTo>
                  <a:lnTo>
                    <a:pt x="472268" y="492410"/>
                  </a:lnTo>
                  <a:lnTo>
                    <a:pt x="236134" y="898810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203200" y="-28575"/>
              <a:ext cx="65868" cy="825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71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2893791" y="743565"/>
            <a:ext cx="12721812" cy="646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4"/>
              </a:lnSpc>
            </a:pPr>
            <a:r>
              <a:rPr lang="en-US" sz="4752">
                <a:solidFill>
                  <a:srgbClr val="FCFCF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TECHNOLOGY USED FOR PROTOTYPE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2058355" y="6254886"/>
            <a:ext cx="2655743" cy="281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373"/>
              </a:lnSpc>
              <a:spcBef>
                <a:spcPct val="0"/>
              </a:spcBef>
            </a:pPr>
            <a:r>
              <a:rPr lang="en-US" sz="169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Nexys Diligent A7 FPGA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2058355" y="9229725"/>
            <a:ext cx="2655743" cy="281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373"/>
              </a:lnSpc>
              <a:spcBef>
                <a:spcPct val="0"/>
              </a:spcBef>
            </a:pPr>
            <a:r>
              <a:rPr lang="en-US" sz="169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Vivado Xilinx (Verilog)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7309014" y="5485297"/>
            <a:ext cx="1833425" cy="5760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73"/>
              </a:lnSpc>
              <a:spcBef>
                <a:spcPct val="0"/>
              </a:spcBef>
            </a:pPr>
            <a:r>
              <a:rPr lang="en-US" sz="169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LDR sensor (light detection)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6830989" y="8867994"/>
            <a:ext cx="2945972" cy="577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373"/>
              </a:lnSpc>
              <a:spcBef>
                <a:spcPct val="0"/>
              </a:spcBef>
            </a:pPr>
            <a:r>
              <a:rPr lang="en-US" sz="169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Potentiometer(Reference voltage)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6830989" y="3166843"/>
            <a:ext cx="2655743" cy="281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373"/>
              </a:lnSpc>
              <a:spcBef>
                <a:spcPct val="0"/>
              </a:spcBef>
            </a:pPr>
            <a:r>
              <a:rPr lang="en-US" sz="169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LM393 (Comparator)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4095669" y="1737673"/>
            <a:ext cx="672506" cy="281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373"/>
              </a:lnSpc>
              <a:spcBef>
                <a:spcPct val="0"/>
              </a:spcBef>
            </a:pPr>
            <a:r>
              <a:rPr lang="en-US" sz="169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Start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3740943" y="1990658"/>
            <a:ext cx="1381957" cy="281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373"/>
              </a:lnSpc>
              <a:spcBef>
                <a:spcPct val="0"/>
              </a:spcBef>
            </a:pPr>
            <a:r>
              <a:rPr lang="en-US" sz="169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Enable ADC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3759343" y="5519504"/>
            <a:ext cx="1629281" cy="249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070"/>
              </a:lnSpc>
              <a:spcBef>
                <a:spcPct val="0"/>
              </a:spcBef>
            </a:pPr>
            <a:r>
              <a:rPr lang="en-US" sz="147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V_TH &gt; V_LDR 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4942719" y="7117849"/>
            <a:ext cx="2839458" cy="828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71"/>
              </a:lnSpc>
            </a:pPr>
            <a:r>
              <a:rPr lang="en-US" sz="1622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Display ‘FALLBACK’ on FPGA</a:t>
            </a:r>
          </a:p>
          <a:p>
            <a:pPr algn="l">
              <a:lnSpc>
                <a:spcPts val="2271"/>
              </a:lnSpc>
              <a:spcBef>
                <a:spcPct val="0"/>
              </a:spcBef>
            </a:pPr>
            <a:r>
              <a:rPr lang="en-US" sz="1622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7-segment display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3626550" y="9009984"/>
            <a:ext cx="1610744" cy="281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373"/>
              </a:lnSpc>
              <a:spcBef>
                <a:spcPct val="0"/>
              </a:spcBef>
            </a:pPr>
            <a:r>
              <a:rPr lang="en-US" sz="169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Read Inputs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1692806" y="7117849"/>
            <a:ext cx="2839458" cy="828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71"/>
              </a:lnSpc>
            </a:pPr>
            <a:r>
              <a:rPr lang="en-US" sz="1622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Display ‘NORMAL’ on </a:t>
            </a:r>
          </a:p>
          <a:p>
            <a:pPr algn="l">
              <a:lnSpc>
                <a:spcPts val="2271"/>
              </a:lnSpc>
            </a:pPr>
            <a:r>
              <a:rPr lang="en-US" sz="1622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FPGA</a:t>
            </a:r>
          </a:p>
          <a:p>
            <a:pPr algn="l">
              <a:lnSpc>
                <a:spcPts val="2271"/>
              </a:lnSpc>
              <a:spcBef>
                <a:spcPct val="0"/>
              </a:spcBef>
            </a:pPr>
            <a:r>
              <a:rPr lang="en-US" sz="1622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7-segment display</a:t>
            </a:r>
          </a:p>
        </p:txBody>
      </p:sp>
      <p:grpSp>
        <p:nvGrpSpPr>
          <p:cNvPr name="Group 40" id="40"/>
          <p:cNvGrpSpPr/>
          <p:nvPr/>
        </p:nvGrpSpPr>
        <p:grpSpPr>
          <a:xfrm rot="0">
            <a:off x="15728258" y="5658400"/>
            <a:ext cx="725213" cy="1380210"/>
            <a:chOff x="0" y="0"/>
            <a:chExt cx="472268" cy="89881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472268" cy="898810"/>
            </a:xfrm>
            <a:custGeom>
              <a:avLst/>
              <a:gdLst/>
              <a:ahLst/>
              <a:cxnLst/>
              <a:rect r="r" b="b" t="t" l="l"/>
              <a:pathLst>
                <a:path h="898810" w="472268">
                  <a:moveTo>
                    <a:pt x="236134" y="898810"/>
                  </a:moveTo>
                  <a:lnTo>
                    <a:pt x="0" y="492410"/>
                  </a:lnTo>
                  <a:lnTo>
                    <a:pt x="203200" y="492410"/>
                  </a:lnTo>
                  <a:lnTo>
                    <a:pt x="203200" y="0"/>
                  </a:lnTo>
                  <a:lnTo>
                    <a:pt x="269068" y="0"/>
                  </a:lnTo>
                  <a:lnTo>
                    <a:pt x="269068" y="492410"/>
                  </a:lnTo>
                  <a:lnTo>
                    <a:pt x="472268" y="492410"/>
                  </a:lnTo>
                  <a:lnTo>
                    <a:pt x="236134" y="898810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203200" y="-28575"/>
              <a:ext cx="65868" cy="825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71"/>
                </a:lnSpc>
              </a:pP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14317159" y="2428001"/>
            <a:ext cx="270752" cy="515289"/>
            <a:chOff x="0" y="0"/>
            <a:chExt cx="472268" cy="898810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472268" cy="898810"/>
            </a:xfrm>
            <a:custGeom>
              <a:avLst/>
              <a:gdLst/>
              <a:ahLst/>
              <a:cxnLst/>
              <a:rect r="r" b="b" t="t" l="l"/>
              <a:pathLst>
                <a:path h="898810" w="472268">
                  <a:moveTo>
                    <a:pt x="236134" y="898810"/>
                  </a:moveTo>
                  <a:lnTo>
                    <a:pt x="0" y="492410"/>
                  </a:lnTo>
                  <a:lnTo>
                    <a:pt x="203200" y="492410"/>
                  </a:lnTo>
                  <a:lnTo>
                    <a:pt x="203200" y="0"/>
                  </a:lnTo>
                  <a:lnTo>
                    <a:pt x="269068" y="0"/>
                  </a:lnTo>
                  <a:lnTo>
                    <a:pt x="269068" y="492410"/>
                  </a:lnTo>
                  <a:lnTo>
                    <a:pt x="472268" y="492410"/>
                  </a:lnTo>
                  <a:lnTo>
                    <a:pt x="236134" y="898810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203200" y="-28575"/>
              <a:ext cx="65868" cy="825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71"/>
                </a:lnSpc>
              </a:pPr>
            </a:p>
          </p:txBody>
        </p:sp>
      </p:grpSp>
      <p:grpSp>
        <p:nvGrpSpPr>
          <p:cNvPr name="Group 46" id="46"/>
          <p:cNvGrpSpPr/>
          <p:nvPr/>
        </p:nvGrpSpPr>
        <p:grpSpPr>
          <a:xfrm rot="0">
            <a:off x="13355798" y="8195323"/>
            <a:ext cx="270752" cy="515289"/>
            <a:chOff x="0" y="0"/>
            <a:chExt cx="472268" cy="898810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472268" cy="898810"/>
            </a:xfrm>
            <a:custGeom>
              <a:avLst/>
              <a:gdLst/>
              <a:ahLst/>
              <a:cxnLst/>
              <a:rect r="r" b="b" t="t" l="l"/>
              <a:pathLst>
                <a:path h="898810" w="472268">
                  <a:moveTo>
                    <a:pt x="236134" y="898810"/>
                  </a:moveTo>
                  <a:lnTo>
                    <a:pt x="0" y="492410"/>
                  </a:lnTo>
                  <a:lnTo>
                    <a:pt x="203200" y="492410"/>
                  </a:lnTo>
                  <a:lnTo>
                    <a:pt x="203200" y="0"/>
                  </a:lnTo>
                  <a:lnTo>
                    <a:pt x="269068" y="0"/>
                  </a:lnTo>
                  <a:lnTo>
                    <a:pt x="269068" y="492410"/>
                  </a:lnTo>
                  <a:lnTo>
                    <a:pt x="472268" y="492410"/>
                  </a:lnTo>
                  <a:lnTo>
                    <a:pt x="236134" y="898810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48" id="48"/>
            <p:cNvSpPr txBox="true"/>
            <p:nvPr/>
          </p:nvSpPr>
          <p:spPr>
            <a:xfrm>
              <a:off x="203200" y="-28575"/>
              <a:ext cx="65868" cy="825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71"/>
                </a:lnSpc>
              </a:pPr>
            </a:p>
          </p:txBody>
        </p:sp>
      </p:grpSp>
      <p:grpSp>
        <p:nvGrpSpPr>
          <p:cNvPr name="Group 49" id="49"/>
          <p:cNvGrpSpPr/>
          <p:nvPr/>
        </p:nvGrpSpPr>
        <p:grpSpPr>
          <a:xfrm rot="0">
            <a:off x="15220886" y="8195323"/>
            <a:ext cx="270752" cy="515289"/>
            <a:chOff x="0" y="0"/>
            <a:chExt cx="472268" cy="898810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472268" cy="898810"/>
            </a:xfrm>
            <a:custGeom>
              <a:avLst/>
              <a:gdLst/>
              <a:ahLst/>
              <a:cxnLst/>
              <a:rect r="r" b="b" t="t" l="l"/>
              <a:pathLst>
                <a:path h="898810" w="472268">
                  <a:moveTo>
                    <a:pt x="236134" y="898810"/>
                  </a:moveTo>
                  <a:lnTo>
                    <a:pt x="0" y="492410"/>
                  </a:lnTo>
                  <a:lnTo>
                    <a:pt x="203200" y="492410"/>
                  </a:lnTo>
                  <a:lnTo>
                    <a:pt x="203200" y="0"/>
                  </a:lnTo>
                  <a:lnTo>
                    <a:pt x="269068" y="0"/>
                  </a:lnTo>
                  <a:lnTo>
                    <a:pt x="269068" y="492410"/>
                  </a:lnTo>
                  <a:lnTo>
                    <a:pt x="472268" y="492410"/>
                  </a:lnTo>
                  <a:lnTo>
                    <a:pt x="236134" y="898810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51" id="51"/>
            <p:cNvSpPr txBox="true"/>
            <p:nvPr/>
          </p:nvSpPr>
          <p:spPr>
            <a:xfrm>
              <a:off x="203200" y="-28575"/>
              <a:ext cx="65868" cy="825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71"/>
                </a:lnSpc>
              </a:pPr>
            </a:p>
          </p:txBody>
        </p:sp>
      </p:grpSp>
      <p:grpSp>
        <p:nvGrpSpPr>
          <p:cNvPr name="Group 52" id="52"/>
          <p:cNvGrpSpPr/>
          <p:nvPr/>
        </p:nvGrpSpPr>
        <p:grpSpPr>
          <a:xfrm rot="0">
            <a:off x="14274052" y="4338196"/>
            <a:ext cx="270752" cy="515289"/>
            <a:chOff x="0" y="0"/>
            <a:chExt cx="472268" cy="898810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0" y="0"/>
              <a:ext cx="472268" cy="898810"/>
            </a:xfrm>
            <a:custGeom>
              <a:avLst/>
              <a:gdLst/>
              <a:ahLst/>
              <a:cxnLst/>
              <a:rect r="r" b="b" t="t" l="l"/>
              <a:pathLst>
                <a:path h="898810" w="472268">
                  <a:moveTo>
                    <a:pt x="236134" y="898810"/>
                  </a:moveTo>
                  <a:lnTo>
                    <a:pt x="0" y="492410"/>
                  </a:lnTo>
                  <a:lnTo>
                    <a:pt x="203200" y="492410"/>
                  </a:lnTo>
                  <a:lnTo>
                    <a:pt x="203200" y="0"/>
                  </a:lnTo>
                  <a:lnTo>
                    <a:pt x="269068" y="0"/>
                  </a:lnTo>
                  <a:lnTo>
                    <a:pt x="269068" y="492410"/>
                  </a:lnTo>
                  <a:lnTo>
                    <a:pt x="472268" y="492410"/>
                  </a:lnTo>
                  <a:lnTo>
                    <a:pt x="236134" y="898810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54" id="54"/>
            <p:cNvSpPr txBox="true"/>
            <p:nvPr/>
          </p:nvSpPr>
          <p:spPr>
            <a:xfrm>
              <a:off x="203200" y="-28575"/>
              <a:ext cx="65868" cy="825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71"/>
                </a:lnSpc>
              </a:pPr>
            </a:p>
          </p:txBody>
        </p:sp>
      </p:grpSp>
      <p:grpSp>
        <p:nvGrpSpPr>
          <p:cNvPr name="Group 55" id="55"/>
          <p:cNvGrpSpPr/>
          <p:nvPr/>
        </p:nvGrpSpPr>
        <p:grpSpPr>
          <a:xfrm rot="0">
            <a:off x="14351872" y="9532897"/>
            <a:ext cx="192932" cy="367184"/>
            <a:chOff x="0" y="0"/>
            <a:chExt cx="472268" cy="898810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0" y="0"/>
              <a:ext cx="472268" cy="898810"/>
            </a:xfrm>
            <a:custGeom>
              <a:avLst/>
              <a:gdLst/>
              <a:ahLst/>
              <a:cxnLst/>
              <a:rect r="r" b="b" t="t" l="l"/>
              <a:pathLst>
                <a:path h="898810" w="472268">
                  <a:moveTo>
                    <a:pt x="236134" y="898810"/>
                  </a:moveTo>
                  <a:lnTo>
                    <a:pt x="0" y="492410"/>
                  </a:lnTo>
                  <a:lnTo>
                    <a:pt x="203200" y="492410"/>
                  </a:lnTo>
                  <a:lnTo>
                    <a:pt x="203200" y="0"/>
                  </a:lnTo>
                  <a:lnTo>
                    <a:pt x="269068" y="0"/>
                  </a:lnTo>
                  <a:lnTo>
                    <a:pt x="269068" y="492410"/>
                  </a:lnTo>
                  <a:lnTo>
                    <a:pt x="472268" y="492410"/>
                  </a:lnTo>
                  <a:lnTo>
                    <a:pt x="236134" y="898810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57" id="57"/>
            <p:cNvSpPr txBox="true"/>
            <p:nvPr/>
          </p:nvSpPr>
          <p:spPr>
            <a:xfrm>
              <a:off x="203200" y="-28575"/>
              <a:ext cx="65868" cy="825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71"/>
                </a:lnSpc>
              </a:pPr>
            </a:p>
          </p:txBody>
        </p:sp>
      </p:grp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111" r="0" b="-9111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7357712" y="9604543"/>
            <a:ext cx="643286" cy="419890"/>
          </a:xfrm>
          <a:custGeom>
            <a:avLst/>
            <a:gdLst/>
            <a:ahLst/>
            <a:cxnLst/>
            <a:rect r="r" b="b" t="t" l="l"/>
            <a:pathLst>
              <a:path h="419890" w="643286">
                <a:moveTo>
                  <a:pt x="643286" y="0"/>
                </a:moveTo>
                <a:lnTo>
                  <a:pt x="0" y="0"/>
                </a:lnTo>
                <a:lnTo>
                  <a:pt x="0" y="419891"/>
                </a:lnTo>
                <a:lnTo>
                  <a:pt x="643286" y="419891"/>
                </a:lnTo>
                <a:lnTo>
                  <a:pt x="64328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401965" y="1028700"/>
            <a:ext cx="15214048" cy="8575843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376389" y="5351677"/>
            <a:ext cx="9873815" cy="3677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19"/>
              </a:lnSpc>
              <a:spcBef>
                <a:spcPct val="0"/>
              </a:spcBef>
            </a:pPr>
            <a:r>
              <a:rPr lang="en-US" sz="5227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We expect ~70–90% detection reliability with &lt;100 µs response </a:t>
            </a:r>
          </a:p>
          <a:p>
            <a:pPr algn="ctr">
              <a:lnSpc>
                <a:spcPts val="7319"/>
              </a:lnSpc>
              <a:spcBef>
                <a:spcPct val="0"/>
              </a:spcBef>
            </a:pPr>
            <a:r>
              <a:rPr lang="en-US" sz="5227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and &lt;20 mW power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376389" y="4125909"/>
            <a:ext cx="9850041" cy="962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8"/>
              </a:lnSpc>
              <a:spcBef>
                <a:spcPct val="0"/>
              </a:spcBef>
            </a:pPr>
            <a:r>
              <a:rPr lang="en-US" sz="5249">
                <a:solidFill>
                  <a:srgbClr val="38B6FF"/>
                </a:solidFill>
                <a:latin typeface="Horizon"/>
                <a:ea typeface="Horizon"/>
                <a:cs typeface="Horizon"/>
                <a:sym typeface="Horizon"/>
              </a:rPr>
              <a:t>with our project,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620129" y="424862"/>
            <a:ext cx="13047741" cy="2566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 24 HRS, </a:t>
            </a:r>
          </a:p>
          <a:p>
            <a:pPr algn="ctr">
              <a:lnSpc>
                <a:spcPts val="5040"/>
              </a:lnSpc>
            </a:pPr>
          </a:p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&gt; took datasets from NASA as reference for solar radiations instead of torch light prototype 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DAGxFUteELQ</dc:identifier>
  <dcterms:modified xsi:type="dcterms:W3CDTF">2011-08-01T06:04:30Z</dcterms:modified>
  <cp:revision>1</cp:revision>
  <dc:title>FLARE</dc:title>
</cp:coreProperties>
</file>

<file path=docProps/thumbnail.jpeg>
</file>